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77" r:id="rId6"/>
    <p:sldId id="274" r:id="rId7"/>
    <p:sldId id="296" r:id="rId8"/>
    <p:sldId id="278" r:id="rId9"/>
    <p:sldId id="276" r:id="rId10"/>
    <p:sldId id="298" r:id="rId11"/>
    <p:sldId id="292" r:id="rId12"/>
    <p:sldId id="293" r:id="rId13"/>
    <p:sldId id="294" r:id="rId14"/>
    <p:sldId id="295" r:id="rId15"/>
    <p:sldId id="297" r:id="rId16"/>
    <p:sldId id="302" r:id="rId17"/>
    <p:sldId id="303" r:id="rId18"/>
    <p:sldId id="304" r:id="rId19"/>
    <p:sldId id="299" r:id="rId20"/>
    <p:sldId id="300" r:id="rId21"/>
    <p:sldId id="301" r:id="rId22"/>
    <p:sldId id="290" r:id="rId23"/>
    <p:sldId id="305" r:id="rId24"/>
    <p:sldId id="306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1" autoAdjust="0"/>
    <p:restoredTop sz="95826" autoAdjust="0"/>
  </p:normalViewPr>
  <p:slideViewPr>
    <p:cSldViewPr snapToGrid="0">
      <p:cViewPr varScale="1">
        <p:scale>
          <a:sx n="77" d="100"/>
          <a:sy n="77" d="100"/>
        </p:scale>
        <p:origin x="2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F117D-CB4E-4806-ABD1-E91483B5A7F6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AF2F2-44E8-4136-B398-19AAB1EB79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29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5297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2886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8661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44482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6737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2084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89690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45944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3749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26683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986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54769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51585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640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1444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279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672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370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718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195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721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tags" Target="../tags/tag11.x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28" Type="http://schemas.openxmlformats.org/officeDocument/2006/relationships/image" Target="../media/image56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32.png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4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9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9" Type="http://schemas.openxmlformats.org/officeDocument/2006/relationships/oleObject" Target="../embeddings/oleObject72.bin"/><Relationship Id="rId21" Type="http://schemas.openxmlformats.org/officeDocument/2006/relationships/oleObject" Target="../embeddings/oleObject63.bin"/><Relationship Id="rId34" Type="http://schemas.openxmlformats.org/officeDocument/2006/relationships/image" Target="../media/image65.wmf"/><Relationship Id="rId42" Type="http://schemas.openxmlformats.org/officeDocument/2006/relationships/image" Target="../media/image69.wmf"/><Relationship Id="rId47" Type="http://schemas.openxmlformats.org/officeDocument/2006/relationships/oleObject" Target="../embeddings/oleObject76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9" Type="http://schemas.openxmlformats.org/officeDocument/2006/relationships/oleObject" Target="../embeddings/oleObject67.bin"/><Relationship Id="rId1" Type="http://schemas.openxmlformats.org/officeDocument/2006/relationships/tags" Target="../tags/tag12.xml"/><Relationship Id="rId6" Type="http://schemas.openxmlformats.org/officeDocument/2006/relationships/image" Target="../media/image32.png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0.wmf"/><Relationship Id="rId32" Type="http://schemas.openxmlformats.org/officeDocument/2006/relationships/image" Target="../media/image64.wmf"/><Relationship Id="rId37" Type="http://schemas.openxmlformats.org/officeDocument/2006/relationships/oleObject" Target="../embeddings/oleObject71.bin"/><Relationship Id="rId40" Type="http://schemas.openxmlformats.org/officeDocument/2006/relationships/image" Target="../media/image68.wmf"/><Relationship Id="rId45" Type="http://schemas.openxmlformats.org/officeDocument/2006/relationships/oleObject" Target="../embeddings/oleObject75.bin"/><Relationship Id="rId5" Type="http://schemas.openxmlformats.org/officeDocument/2006/relationships/image" Target="../media/image45.wmf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28" Type="http://schemas.openxmlformats.org/officeDocument/2006/relationships/image" Target="../media/image62.wmf"/><Relationship Id="rId36" Type="http://schemas.openxmlformats.org/officeDocument/2006/relationships/image" Target="../media/image66.wmf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62.bin"/><Relationship Id="rId31" Type="http://schemas.openxmlformats.org/officeDocument/2006/relationships/oleObject" Target="../embeddings/oleObject68.bin"/><Relationship Id="rId44" Type="http://schemas.openxmlformats.org/officeDocument/2006/relationships/image" Target="../media/image70.wmf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48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66.bin"/><Relationship Id="rId30" Type="http://schemas.openxmlformats.org/officeDocument/2006/relationships/image" Target="../media/image63.wmf"/><Relationship Id="rId35" Type="http://schemas.openxmlformats.org/officeDocument/2006/relationships/oleObject" Target="../embeddings/oleObject70.bin"/><Relationship Id="rId43" Type="http://schemas.openxmlformats.org/officeDocument/2006/relationships/oleObject" Target="../embeddings/oleObject74.bin"/><Relationship Id="rId48" Type="http://schemas.openxmlformats.org/officeDocument/2006/relationships/image" Target="../media/image72.wmf"/><Relationship Id="rId8" Type="http://schemas.openxmlformats.org/officeDocument/2006/relationships/image" Target="../media/image50.wmf"/><Relationship Id="rId3" Type="http://schemas.openxmlformats.org/officeDocument/2006/relationships/notesSlide" Target="../notesSlides/notesSlide11.xml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61.bin"/><Relationship Id="rId25" Type="http://schemas.openxmlformats.org/officeDocument/2006/relationships/oleObject" Target="../embeddings/oleObject65.bin"/><Relationship Id="rId33" Type="http://schemas.openxmlformats.org/officeDocument/2006/relationships/oleObject" Target="../embeddings/oleObject69.bin"/><Relationship Id="rId38" Type="http://schemas.openxmlformats.org/officeDocument/2006/relationships/image" Target="../media/image67.wmf"/><Relationship Id="rId46" Type="http://schemas.openxmlformats.org/officeDocument/2006/relationships/image" Target="../media/image71.wmf"/><Relationship Id="rId20" Type="http://schemas.openxmlformats.org/officeDocument/2006/relationships/image" Target="../media/image58.wmf"/><Relationship Id="rId41" Type="http://schemas.openxmlformats.org/officeDocument/2006/relationships/oleObject" Target="../embeddings/oleObject73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4.bin"/><Relationship Id="rId26" Type="http://schemas.openxmlformats.org/officeDocument/2006/relationships/oleObject" Target="../embeddings/oleObject88.bin"/><Relationship Id="rId39" Type="http://schemas.openxmlformats.org/officeDocument/2006/relationships/image" Target="../media/image90.wmf"/><Relationship Id="rId21" Type="http://schemas.openxmlformats.org/officeDocument/2006/relationships/image" Target="../media/image81.wmf"/><Relationship Id="rId34" Type="http://schemas.openxmlformats.org/officeDocument/2006/relationships/oleObject" Target="../embeddings/oleObject92.bin"/><Relationship Id="rId42" Type="http://schemas.openxmlformats.org/officeDocument/2006/relationships/oleObject" Target="../embeddings/oleObject96.bin"/><Relationship Id="rId47" Type="http://schemas.openxmlformats.org/officeDocument/2006/relationships/image" Target="../media/image94.wmf"/><Relationship Id="rId50" Type="http://schemas.openxmlformats.org/officeDocument/2006/relationships/oleObject" Target="../embeddings/oleObject100.bin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9" Type="http://schemas.openxmlformats.org/officeDocument/2006/relationships/image" Target="../media/image85.wmf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87.bin"/><Relationship Id="rId32" Type="http://schemas.openxmlformats.org/officeDocument/2006/relationships/oleObject" Target="../embeddings/oleObject91.bin"/><Relationship Id="rId37" Type="http://schemas.openxmlformats.org/officeDocument/2006/relationships/image" Target="../media/image89.wmf"/><Relationship Id="rId40" Type="http://schemas.openxmlformats.org/officeDocument/2006/relationships/oleObject" Target="../embeddings/oleObject95.bin"/><Relationship Id="rId45" Type="http://schemas.openxmlformats.org/officeDocument/2006/relationships/image" Target="../media/image93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9.bin"/><Relationship Id="rId36" Type="http://schemas.openxmlformats.org/officeDocument/2006/relationships/oleObject" Target="../embeddings/oleObject93.bin"/><Relationship Id="rId49" Type="http://schemas.openxmlformats.org/officeDocument/2006/relationships/image" Target="../media/image95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4" Type="http://schemas.openxmlformats.org/officeDocument/2006/relationships/oleObject" Target="../embeddings/oleObject97.bin"/><Relationship Id="rId52" Type="http://schemas.openxmlformats.org/officeDocument/2006/relationships/image" Target="../media/image96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90.bin"/><Relationship Id="rId35" Type="http://schemas.openxmlformats.org/officeDocument/2006/relationships/image" Target="../media/image88.wmf"/><Relationship Id="rId43" Type="http://schemas.openxmlformats.org/officeDocument/2006/relationships/image" Target="../media/image92.wmf"/><Relationship Id="rId48" Type="http://schemas.openxmlformats.org/officeDocument/2006/relationships/oleObject" Target="../embeddings/oleObject99.bin"/><Relationship Id="rId8" Type="http://schemas.openxmlformats.org/officeDocument/2006/relationships/oleObject" Target="../embeddings/oleObject79.bin"/><Relationship Id="rId51" Type="http://schemas.openxmlformats.org/officeDocument/2006/relationships/oleObject" Target="../embeddings/oleObject101.bin"/><Relationship Id="rId3" Type="http://schemas.openxmlformats.org/officeDocument/2006/relationships/notesSlide" Target="../notesSlides/notesSlide12.xml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38" Type="http://schemas.openxmlformats.org/officeDocument/2006/relationships/oleObject" Target="../embeddings/oleObject94.bin"/><Relationship Id="rId46" Type="http://schemas.openxmlformats.org/officeDocument/2006/relationships/oleObject" Target="../embeddings/oleObject98.bin"/><Relationship Id="rId20" Type="http://schemas.openxmlformats.org/officeDocument/2006/relationships/oleObject" Target="../embeddings/oleObject85.bin"/><Relationship Id="rId41" Type="http://schemas.openxmlformats.org/officeDocument/2006/relationships/image" Target="../media/image91.wmf"/><Relationship Id="rId1" Type="http://schemas.openxmlformats.org/officeDocument/2006/relationships/tags" Target="../tags/tag13.xml"/><Relationship Id="rId6" Type="http://schemas.openxmlformats.org/officeDocument/2006/relationships/oleObject" Target="../embeddings/oleObject7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9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6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101.wmf"/><Relationship Id="rId4" Type="http://schemas.openxmlformats.org/officeDocument/2006/relationships/image" Target="../media/image98.png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oleObject" Target="../embeddings/oleObject108.bin"/><Relationship Id="rId5" Type="http://schemas.openxmlformats.org/officeDocument/2006/relationships/image" Target="../media/image104.wmf"/><Relationship Id="rId4" Type="http://schemas.openxmlformats.org/officeDocument/2006/relationships/oleObject" Target="../embeddings/oleObject10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08.wmf"/><Relationship Id="rId18" Type="http://schemas.openxmlformats.org/officeDocument/2006/relationships/oleObject" Target="../embeddings/oleObject114.bin"/><Relationship Id="rId26" Type="http://schemas.openxmlformats.org/officeDocument/2006/relationships/oleObject" Target="../embeddings/oleObject118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112.wmf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10.wmf"/><Relationship Id="rId25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20" Type="http://schemas.openxmlformats.org/officeDocument/2006/relationships/oleObject" Target="../embeddings/oleObject115.bin"/><Relationship Id="rId1" Type="http://schemas.openxmlformats.org/officeDocument/2006/relationships/tags" Target="../tags/tag17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07.wmf"/><Relationship Id="rId24" Type="http://schemas.openxmlformats.org/officeDocument/2006/relationships/oleObject" Target="../embeddings/oleObject117.bin"/><Relationship Id="rId5" Type="http://schemas.openxmlformats.org/officeDocument/2006/relationships/image" Target="../media/image104.wmf"/><Relationship Id="rId15" Type="http://schemas.openxmlformats.org/officeDocument/2006/relationships/image" Target="../media/image109.wmf"/><Relationship Id="rId23" Type="http://schemas.openxmlformats.org/officeDocument/2006/relationships/image" Target="../media/image113.wmf"/><Relationship Id="rId10" Type="http://schemas.openxmlformats.org/officeDocument/2006/relationships/oleObject" Target="../embeddings/oleObject110.bin"/><Relationship Id="rId19" Type="http://schemas.openxmlformats.org/officeDocument/2006/relationships/image" Target="../media/image111.wmf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06.wmf"/><Relationship Id="rId14" Type="http://schemas.openxmlformats.org/officeDocument/2006/relationships/oleObject" Target="../embeddings/oleObject112.bin"/><Relationship Id="rId22" Type="http://schemas.openxmlformats.org/officeDocument/2006/relationships/oleObject" Target="../embeddings/oleObject116.bin"/><Relationship Id="rId27" Type="http://schemas.openxmlformats.org/officeDocument/2006/relationships/image" Target="../media/image115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33.wmf"/><Relationship Id="rId21" Type="http://schemas.openxmlformats.org/officeDocument/2006/relationships/image" Target="../media/image124.w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1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28.wmf"/><Relationship Id="rId41" Type="http://schemas.openxmlformats.org/officeDocument/2006/relationships/image" Target="../media/image134.wmf"/><Relationship Id="rId1" Type="http://schemas.openxmlformats.org/officeDocument/2006/relationships/tags" Target="../tags/tag18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19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32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23" Type="http://schemas.openxmlformats.org/officeDocument/2006/relationships/image" Target="../media/image125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23.wmf"/><Relationship Id="rId31" Type="http://schemas.openxmlformats.org/officeDocument/2006/relationships/image" Target="../media/image129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27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31.wmf"/><Relationship Id="rId8" Type="http://schemas.openxmlformats.org/officeDocument/2006/relationships/oleObject" Target="../embeddings/oleObject121.bin"/><Relationship Id="rId3" Type="http://schemas.openxmlformats.org/officeDocument/2006/relationships/notesSlide" Target="../notesSlides/notesSlide17.xml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22.wmf"/><Relationship Id="rId25" Type="http://schemas.openxmlformats.org/officeDocument/2006/relationships/image" Target="../media/image126.wmf"/><Relationship Id="rId33" Type="http://schemas.openxmlformats.org/officeDocument/2006/relationships/image" Target="../media/image130.wmf"/><Relationship Id="rId38" Type="http://schemas.openxmlformats.org/officeDocument/2006/relationships/oleObject" Target="../embeddings/oleObject136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45.bin"/><Relationship Id="rId26" Type="http://schemas.openxmlformats.org/officeDocument/2006/relationships/oleObject" Target="../embeddings/oleObject149.bin"/><Relationship Id="rId3" Type="http://schemas.openxmlformats.org/officeDocument/2006/relationships/notesSlide" Target="../notesSlides/notesSlide18.xml"/><Relationship Id="rId21" Type="http://schemas.openxmlformats.org/officeDocument/2006/relationships/image" Target="../media/image137.wmf"/><Relationship Id="rId34" Type="http://schemas.openxmlformats.org/officeDocument/2006/relationships/oleObject" Target="../embeddings/oleObject153.bin"/><Relationship Id="rId7" Type="http://schemas.openxmlformats.org/officeDocument/2006/relationships/image" Target="../media/image121.wmf"/><Relationship Id="rId12" Type="http://schemas.openxmlformats.org/officeDocument/2006/relationships/oleObject" Target="../embeddings/oleObject142.bin"/><Relationship Id="rId17" Type="http://schemas.openxmlformats.org/officeDocument/2006/relationships/image" Target="../media/image135.wmf"/><Relationship Id="rId25" Type="http://schemas.openxmlformats.org/officeDocument/2006/relationships/image" Target="../media/image139.wmf"/><Relationship Id="rId33" Type="http://schemas.openxmlformats.org/officeDocument/2006/relationships/image" Target="../media/image1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4.bin"/><Relationship Id="rId20" Type="http://schemas.openxmlformats.org/officeDocument/2006/relationships/oleObject" Target="../embeddings/oleObject146.bin"/><Relationship Id="rId29" Type="http://schemas.openxmlformats.org/officeDocument/2006/relationships/image" Target="../media/image141.wmf"/><Relationship Id="rId1" Type="http://schemas.openxmlformats.org/officeDocument/2006/relationships/tags" Target="../tags/tag19.xml"/><Relationship Id="rId6" Type="http://schemas.openxmlformats.org/officeDocument/2006/relationships/oleObject" Target="../embeddings/oleObject139.bin"/><Relationship Id="rId11" Type="http://schemas.openxmlformats.org/officeDocument/2006/relationships/image" Target="../media/image126.wmf"/><Relationship Id="rId24" Type="http://schemas.openxmlformats.org/officeDocument/2006/relationships/oleObject" Target="../embeddings/oleObject148.bin"/><Relationship Id="rId32" Type="http://schemas.openxmlformats.org/officeDocument/2006/relationships/oleObject" Target="../embeddings/oleObject152.bin"/><Relationship Id="rId5" Type="http://schemas.openxmlformats.org/officeDocument/2006/relationships/image" Target="../media/image118.wmf"/><Relationship Id="rId15" Type="http://schemas.openxmlformats.org/officeDocument/2006/relationships/image" Target="../media/image131.wmf"/><Relationship Id="rId23" Type="http://schemas.openxmlformats.org/officeDocument/2006/relationships/image" Target="../media/image138.wmf"/><Relationship Id="rId28" Type="http://schemas.openxmlformats.org/officeDocument/2006/relationships/oleObject" Target="../embeddings/oleObject150.bin"/><Relationship Id="rId10" Type="http://schemas.openxmlformats.org/officeDocument/2006/relationships/oleObject" Target="../embeddings/oleObject141.bin"/><Relationship Id="rId19" Type="http://schemas.openxmlformats.org/officeDocument/2006/relationships/image" Target="../media/image136.wmf"/><Relationship Id="rId31" Type="http://schemas.openxmlformats.org/officeDocument/2006/relationships/image" Target="../media/image142.wmf"/><Relationship Id="rId4" Type="http://schemas.openxmlformats.org/officeDocument/2006/relationships/oleObject" Target="../embeddings/oleObject138.bin"/><Relationship Id="rId9" Type="http://schemas.openxmlformats.org/officeDocument/2006/relationships/image" Target="../media/image123.wmf"/><Relationship Id="rId14" Type="http://schemas.openxmlformats.org/officeDocument/2006/relationships/oleObject" Target="../embeddings/oleObject143.bin"/><Relationship Id="rId22" Type="http://schemas.openxmlformats.org/officeDocument/2006/relationships/oleObject" Target="../embeddings/oleObject147.bin"/><Relationship Id="rId27" Type="http://schemas.openxmlformats.org/officeDocument/2006/relationships/image" Target="../media/image140.wmf"/><Relationship Id="rId30" Type="http://schemas.openxmlformats.org/officeDocument/2006/relationships/oleObject" Target="../embeddings/oleObject151.bin"/><Relationship Id="rId35" Type="http://schemas.openxmlformats.org/officeDocument/2006/relationships/image" Target="../media/image144.wmf"/><Relationship Id="rId8" Type="http://schemas.openxmlformats.org/officeDocument/2006/relationships/oleObject" Target="../embeddings/oleObject14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13" Type="http://schemas.openxmlformats.org/officeDocument/2006/relationships/oleObject" Target="../embeddings/oleObject159.bin"/><Relationship Id="rId18" Type="http://schemas.openxmlformats.org/officeDocument/2006/relationships/image" Target="../media/image151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46.wmf"/><Relationship Id="rId12" Type="http://schemas.openxmlformats.org/officeDocument/2006/relationships/oleObject" Target="../embeddings/oleObject158.bin"/><Relationship Id="rId17" Type="http://schemas.openxmlformats.org/officeDocument/2006/relationships/oleObject" Target="../embeddings/oleObject1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1" Type="http://schemas.openxmlformats.org/officeDocument/2006/relationships/tags" Target="../tags/tag20.x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48.wmf"/><Relationship Id="rId5" Type="http://schemas.openxmlformats.org/officeDocument/2006/relationships/image" Target="../media/image145.wmf"/><Relationship Id="rId15" Type="http://schemas.openxmlformats.org/officeDocument/2006/relationships/oleObject" Target="../embeddings/oleObject160.bin"/><Relationship Id="rId10" Type="http://schemas.openxmlformats.org/officeDocument/2006/relationships/oleObject" Target="../embeddings/oleObject157.bin"/><Relationship Id="rId19" Type="http://schemas.openxmlformats.org/officeDocument/2006/relationships/oleObject" Target="../embeddings/oleObject162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47.wmf"/><Relationship Id="rId14" Type="http://schemas.openxmlformats.org/officeDocument/2006/relationships/image" Target="../media/image14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tags" Target="../tags/tag3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2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7.bin"/><Relationship Id="rId18" Type="http://schemas.openxmlformats.org/officeDocument/2006/relationships/image" Target="../media/image160.wmf"/><Relationship Id="rId26" Type="http://schemas.openxmlformats.org/officeDocument/2006/relationships/image" Target="../media/image164.wmf"/><Relationship Id="rId39" Type="http://schemas.openxmlformats.org/officeDocument/2006/relationships/oleObject" Target="../embeddings/oleObject180.bin"/><Relationship Id="rId21" Type="http://schemas.openxmlformats.org/officeDocument/2006/relationships/oleObject" Target="../embeddings/oleObject171.bin"/><Relationship Id="rId34" Type="http://schemas.openxmlformats.org/officeDocument/2006/relationships/image" Target="../media/image168.wmf"/><Relationship Id="rId42" Type="http://schemas.openxmlformats.org/officeDocument/2006/relationships/image" Target="../media/image172.wmf"/><Relationship Id="rId7" Type="http://schemas.openxmlformats.org/officeDocument/2006/relationships/oleObject" Target="../embeddings/oleObject1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9.wmf"/><Relationship Id="rId20" Type="http://schemas.openxmlformats.org/officeDocument/2006/relationships/image" Target="../media/image161.wmf"/><Relationship Id="rId29" Type="http://schemas.openxmlformats.org/officeDocument/2006/relationships/oleObject" Target="../embeddings/oleObject175.bin"/><Relationship Id="rId41" Type="http://schemas.openxmlformats.org/officeDocument/2006/relationships/oleObject" Target="../embeddings/oleObject181.bin"/><Relationship Id="rId1" Type="http://schemas.openxmlformats.org/officeDocument/2006/relationships/tags" Target="../tags/tag21.xml"/><Relationship Id="rId6" Type="http://schemas.openxmlformats.org/officeDocument/2006/relationships/image" Target="../media/image154.wmf"/><Relationship Id="rId11" Type="http://schemas.openxmlformats.org/officeDocument/2006/relationships/oleObject" Target="../embeddings/oleObject166.bin"/><Relationship Id="rId24" Type="http://schemas.openxmlformats.org/officeDocument/2006/relationships/image" Target="../media/image163.wmf"/><Relationship Id="rId32" Type="http://schemas.openxmlformats.org/officeDocument/2006/relationships/image" Target="../media/image167.wmf"/><Relationship Id="rId37" Type="http://schemas.openxmlformats.org/officeDocument/2006/relationships/oleObject" Target="../embeddings/oleObject179.bin"/><Relationship Id="rId40" Type="http://schemas.openxmlformats.org/officeDocument/2006/relationships/image" Target="../media/image171.wmf"/><Relationship Id="rId5" Type="http://schemas.openxmlformats.org/officeDocument/2006/relationships/oleObject" Target="../embeddings/oleObject163.bin"/><Relationship Id="rId15" Type="http://schemas.openxmlformats.org/officeDocument/2006/relationships/oleObject" Target="../embeddings/oleObject168.bin"/><Relationship Id="rId23" Type="http://schemas.openxmlformats.org/officeDocument/2006/relationships/oleObject" Target="../embeddings/oleObject172.bin"/><Relationship Id="rId28" Type="http://schemas.openxmlformats.org/officeDocument/2006/relationships/image" Target="../media/image165.wmf"/><Relationship Id="rId36" Type="http://schemas.openxmlformats.org/officeDocument/2006/relationships/image" Target="../media/image169.wmf"/><Relationship Id="rId10" Type="http://schemas.openxmlformats.org/officeDocument/2006/relationships/image" Target="../media/image156.wmf"/><Relationship Id="rId19" Type="http://schemas.openxmlformats.org/officeDocument/2006/relationships/oleObject" Target="../embeddings/oleObject170.bin"/><Relationship Id="rId31" Type="http://schemas.openxmlformats.org/officeDocument/2006/relationships/oleObject" Target="../embeddings/oleObject176.bin"/><Relationship Id="rId4" Type="http://schemas.openxmlformats.org/officeDocument/2006/relationships/image" Target="../media/image153.png"/><Relationship Id="rId9" Type="http://schemas.openxmlformats.org/officeDocument/2006/relationships/oleObject" Target="../embeddings/oleObject165.bin"/><Relationship Id="rId14" Type="http://schemas.openxmlformats.org/officeDocument/2006/relationships/image" Target="../media/image158.wmf"/><Relationship Id="rId22" Type="http://schemas.openxmlformats.org/officeDocument/2006/relationships/image" Target="../media/image162.wmf"/><Relationship Id="rId27" Type="http://schemas.openxmlformats.org/officeDocument/2006/relationships/oleObject" Target="../embeddings/oleObject174.bin"/><Relationship Id="rId30" Type="http://schemas.openxmlformats.org/officeDocument/2006/relationships/image" Target="../media/image166.wmf"/><Relationship Id="rId35" Type="http://schemas.openxmlformats.org/officeDocument/2006/relationships/oleObject" Target="../embeddings/oleObject178.bin"/><Relationship Id="rId8" Type="http://schemas.openxmlformats.org/officeDocument/2006/relationships/image" Target="../media/image155.wmf"/><Relationship Id="rId3" Type="http://schemas.openxmlformats.org/officeDocument/2006/relationships/notesSlide" Target="../notesSlides/notesSlide20.xml"/><Relationship Id="rId12" Type="http://schemas.openxmlformats.org/officeDocument/2006/relationships/image" Target="../media/image157.wmf"/><Relationship Id="rId17" Type="http://schemas.openxmlformats.org/officeDocument/2006/relationships/oleObject" Target="../embeddings/oleObject169.bin"/><Relationship Id="rId25" Type="http://schemas.openxmlformats.org/officeDocument/2006/relationships/oleObject" Target="../embeddings/oleObject173.bin"/><Relationship Id="rId33" Type="http://schemas.openxmlformats.org/officeDocument/2006/relationships/oleObject" Target="../embeddings/oleObject177.bin"/><Relationship Id="rId38" Type="http://schemas.openxmlformats.org/officeDocument/2006/relationships/image" Target="../media/image170.wmf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6.bin"/><Relationship Id="rId18" Type="http://schemas.openxmlformats.org/officeDocument/2006/relationships/image" Target="../media/image178.wmf"/><Relationship Id="rId26" Type="http://schemas.openxmlformats.org/officeDocument/2006/relationships/image" Target="../media/image182.wmf"/><Relationship Id="rId21" Type="http://schemas.openxmlformats.org/officeDocument/2006/relationships/oleObject" Target="../embeddings/oleObject190.bin"/><Relationship Id="rId34" Type="http://schemas.openxmlformats.org/officeDocument/2006/relationships/image" Target="../media/image186.wmf"/><Relationship Id="rId7" Type="http://schemas.openxmlformats.org/officeDocument/2006/relationships/oleObject" Target="../embeddings/oleObject183.bin"/><Relationship Id="rId12" Type="http://schemas.openxmlformats.org/officeDocument/2006/relationships/image" Target="../media/image175.wmf"/><Relationship Id="rId17" Type="http://schemas.openxmlformats.org/officeDocument/2006/relationships/oleObject" Target="../embeddings/oleObject188.bin"/><Relationship Id="rId25" Type="http://schemas.openxmlformats.org/officeDocument/2006/relationships/oleObject" Target="../embeddings/oleObject192.bin"/><Relationship Id="rId33" Type="http://schemas.openxmlformats.org/officeDocument/2006/relationships/oleObject" Target="../embeddings/oleObject196.bin"/><Relationship Id="rId38" Type="http://schemas.openxmlformats.org/officeDocument/2006/relationships/image" Target="../media/image18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7.wmf"/><Relationship Id="rId20" Type="http://schemas.openxmlformats.org/officeDocument/2006/relationships/image" Target="../media/image179.wmf"/><Relationship Id="rId29" Type="http://schemas.openxmlformats.org/officeDocument/2006/relationships/oleObject" Target="../embeddings/oleObject194.bin"/><Relationship Id="rId1" Type="http://schemas.openxmlformats.org/officeDocument/2006/relationships/tags" Target="../tags/tag22.x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185.bin"/><Relationship Id="rId24" Type="http://schemas.openxmlformats.org/officeDocument/2006/relationships/image" Target="../media/image181.wmf"/><Relationship Id="rId32" Type="http://schemas.openxmlformats.org/officeDocument/2006/relationships/image" Target="../media/image185.wmf"/><Relationship Id="rId37" Type="http://schemas.openxmlformats.org/officeDocument/2006/relationships/oleObject" Target="../embeddings/oleObject198.bin"/><Relationship Id="rId5" Type="http://schemas.openxmlformats.org/officeDocument/2006/relationships/oleObject" Target="../embeddings/oleObject182.bin"/><Relationship Id="rId15" Type="http://schemas.openxmlformats.org/officeDocument/2006/relationships/oleObject" Target="../embeddings/oleObject187.bin"/><Relationship Id="rId23" Type="http://schemas.openxmlformats.org/officeDocument/2006/relationships/oleObject" Target="../embeddings/oleObject191.bin"/><Relationship Id="rId28" Type="http://schemas.openxmlformats.org/officeDocument/2006/relationships/image" Target="../media/image183.wmf"/><Relationship Id="rId36" Type="http://schemas.openxmlformats.org/officeDocument/2006/relationships/image" Target="../media/image187.wmf"/><Relationship Id="rId10" Type="http://schemas.openxmlformats.org/officeDocument/2006/relationships/image" Target="../media/image161.wmf"/><Relationship Id="rId19" Type="http://schemas.openxmlformats.org/officeDocument/2006/relationships/oleObject" Target="../embeddings/oleObject189.bin"/><Relationship Id="rId31" Type="http://schemas.openxmlformats.org/officeDocument/2006/relationships/oleObject" Target="../embeddings/oleObject195.bin"/><Relationship Id="rId4" Type="http://schemas.openxmlformats.org/officeDocument/2006/relationships/image" Target="../media/image153.png"/><Relationship Id="rId9" Type="http://schemas.openxmlformats.org/officeDocument/2006/relationships/oleObject" Target="../embeddings/oleObject184.bin"/><Relationship Id="rId14" Type="http://schemas.openxmlformats.org/officeDocument/2006/relationships/image" Target="../media/image176.wmf"/><Relationship Id="rId22" Type="http://schemas.openxmlformats.org/officeDocument/2006/relationships/image" Target="../media/image180.wmf"/><Relationship Id="rId27" Type="http://schemas.openxmlformats.org/officeDocument/2006/relationships/oleObject" Target="../embeddings/oleObject193.bin"/><Relationship Id="rId30" Type="http://schemas.openxmlformats.org/officeDocument/2006/relationships/image" Target="../media/image184.wmf"/><Relationship Id="rId35" Type="http://schemas.openxmlformats.org/officeDocument/2006/relationships/oleObject" Target="../embeddings/oleObject197.bin"/><Relationship Id="rId8" Type="http://schemas.openxmlformats.org/officeDocument/2006/relationships/image" Target="../media/image174.wmf"/><Relationship Id="rId3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4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3.bin"/><Relationship Id="rId1" Type="http://schemas.openxmlformats.org/officeDocument/2006/relationships/tags" Target="../tags/tag4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6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.wmf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20.wmf"/><Relationship Id="rId10" Type="http://schemas.openxmlformats.org/officeDocument/2006/relationships/image" Target="../media/image24.png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1.wmf"/><Relationship Id="rId1" Type="http://schemas.openxmlformats.org/officeDocument/2006/relationships/tags" Target="../tags/tag8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42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tags" Target="../tags/tag10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42.bin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2232" y="3190822"/>
            <a:ext cx="653365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Section 3.3 </a:t>
            </a:r>
            <a:br>
              <a:rPr lang="en-CA" dirty="0"/>
            </a:br>
            <a:r>
              <a:rPr lang="en-CA" dirty="0"/>
              <a:t>Solving Problems and Equations with Polynomial Functions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85951-94D3-4779-BA38-812951E0F40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84774" y="164253"/>
            <a:ext cx="8585199" cy="60113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Using Derivates to Find Local Max and Min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D6A1EF-E5B4-4BEE-905A-09E489BE7C7F}"/>
              </a:ext>
            </a:extLst>
          </p:cNvPr>
          <p:cNvSpPr txBox="1">
            <a:spLocks/>
          </p:cNvSpPr>
          <p:nvPr/>
        </p:nvSpPr>
        <p:spPr>
          <a:xfrm>
            <a:off x="1803401" y="765387"/>
            <a:ext cx="4563533" cy="6011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Suppose the function below is: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7BAD8E-0A64-4DAE-9BC7-4EEA585BD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1609" y="2954391"/>
            <a:ext cx="4274390" cy="3739356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8D40204-B01E-4F1C-9019-1D9C2861FC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08372"/>
              </p:ext>
            </p:extLst>
          </p:nvPr>
        </p:nvGraphicFramePr>
        <p:xfrm>
          <a:off x="6366933" y="707919"/>
          <a:ext cx="2915500" cy="601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253800" progId="Equation.DSMT4">
                  <p:embed/>
                </p:oleObj>
              </mc:Choice>
              <mc:Fallback>
                <p:oleObj name="Equation" r:id="rId5" imgW="12315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8D40204-B01E-4F1C-9019-1D9C2861FC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66933" y="707919"/>
                        <a:ext cx="2915500" cy="6011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E6CA48-3650-4B0D-80DA-1B9DD075D128}"/>
              </a:ext>
            </a:extLst>
          </p:cNvPr>
          <p:cNvSpPr txBox="1">
            <a:spLocks/>
          </p:cNvSpPr>
          <p:nvPr/>
        </p:nvSpPr>
        <p:spPr>
          <a:xfrm>
            <a:off x="1800015" y="1317415"/>
            <a:ext cx="4563533" cy="601134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Get the derivative of the function: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D362DD-3FFE-43CF-A2C5-D7591B3EB3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923689"/>
              </p:ext>
            </p:extLst>
          </p:nvPr>
        </p:nvGraphicFramePr>
        <p:xfrm>
          <a:off x="6282479" y="1313767"/>
          <a:ext cx="1262063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0" imgH="253800" progId="Equation.DSMT4">
                  <p:embed/>
                </p:oleObj>
              </mc:Choice>
              <mc:Fallback>
                <p:oleObj name="Equation" r:id="rId7" imgW="5331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2D362DD-3FFE-43CF-A2C5-D7591B3EB3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82479" y="1313767"/>
                        <a:ext cx="1262063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F26007F-BD89-40DE-847D-0ADC36A3D8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123171"/>
              </p:ext>
            </p:extLst>
          </p:nvPr>
        </p:nvGraphicFramePr>
        <p:xfrm>
          <a:off x="7537768" y="1309054"/>
          <a:ext cx="8715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280" imgH="203040" progId="Equation.DSMT4">
                  <p:embed/>
                </p:oleObj>
              </mc:Choice>
              <mc:Fallback>
                <p:oleObj name="Equation" r:id="rId9" imgW="3682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F26007F-BD89-40DE-847D-0ADC36A3D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537768" y="1309054"/>
                        <a:ext cx="871538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550A8CB-3678-42E6-9F26-4B6106F9F1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419973"/>
              </p:ext>
            </p:extLst>
          </p:nvPr>
        </p:nvGraphicFramePr>
        <p:xfrm>
          <a:off x="8339139" y="1355307"/>
          <a:ext cx="7524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160" imgH="177480" progId="Equation.DSMT4">
                  <p:embed/>
                </p:oleObj>
              </mc:Choice>
              <mc:Fallback>
                <p:oleObj name="Equation" r:id="rId11" imgW="3171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550A8CB-3678-42E6-9F26-4B6106F9F1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339139" y="1355307"/>
                        <a:ext cx="75247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8A3C2B9-30E1-4839-B008-E70C4E764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37048"/>
              </p:ext>
            </p:extLst>
          </p:nvPr>
        </p:nvGraphicFramePr>
        <p:xfrm>
          <a:off x="9053091" y="1369380"/>
          <a:ext cx="30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8A3C2B9-30E1-4839-B008-E70C4E764C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053091" y="1369380"/>
                        <a:ext cx="30162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2BEE937-DBDD-4709-9115-08946ECD47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684420"/>
              </p:ext>
            </p:extLst>
          </p:nvPr>
        </p:nvGraphicFramePr>
        <p:xfrm>
          <a:off x="4624706" y="2624977"/>
          <a:ext cx="926253" cy="386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480" imgH="253800" progId="Equation.DSMT4">
                  <p:embed/>
                </p:oleObj>
              </mc:Choice>
              <mc:Fallback>
                <p:oleObj name="Equation" r:id="rId15" imgW="6094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2BEE937-DBDD-4709-9115-08946ECD47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24706" y="2624977"/>
                        <a:ext cx="926253" cy="3861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8F6253F-80A1-43D9-9ADC-EF68FFBCE0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25958"/>
              </p:ext>
            </p:extLst>
          </p:nvPr>
        </p:nvGraphicFramePr>
        <p:xfrm>
          <a:off x="6194424" y="2244610"/>
          <a:ext cx="1926802" cy="377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95280" imgH="253800" progId="Equation.DSMT4">
                  <p:embed/>
                </p:oleObj>
              </mc:Choice>
              <mc:Fallback>
                <p:oleObj name="Equation" r:id="rId17" imgW="12952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8F6253F-80A1-43D9-9ADC-EF68FFBCE0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94424" y="2244610"/>
                        <a:ext cx="1926802" cy="3779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374328C-9F82-4FC1-9171-B3ACB22675C4}"/>
              </a:ext>
            </a:extLst>
          </p:cNvPr>
          <p:cNvSpPr txBox="1">
            <a:spLocks/>
          </p:cNvSpPr>
          <p:nvPr/>
        </p:nvSpPr>
        <p:spPr>
          <a:xfrm>
            <a:off x="1803400" y="1835573"/>
            <a:ext cx="4628198" cy="9821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f ’(x) gives us the slope at different points of the graph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5ED031F-5CA6-40F2-A504-1555650809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729742"/>
              </p:ext>
            </p:extLst>
          </p:nvPr>
        </p:nvGraphicFramePr>
        <p:xfrm>
          <a:off x="8139320" y="2244740"/>
          <a:ext cx="10953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36560" imgH="253800" progId="Equation.DSMT4">
                  <p:embed/>
                </p:oleObj>
              </mc:Choice>
              <mc:Fallback>
                <p:oleObj name="Equation" r:id="rId19" imgW="73656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5ED031F-5CA6-40F2-A504-1555650809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139320" y="2244740"/>
                        <a:ext cx="10953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E3FF1B8-DA31-414A-9123-4A3A5BF3E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16608"/>
              </p:ext>
            </p:extLst>
          </p:nvPr>
        </p:nvGraphicFramePr>
        <p:xfrm>
          <a:off x="9234695" y="2200999"/>
          <a:ext cx="525679" cy="386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1200" imgH="177480" progId="Equation.DSMT4">
                  <p:embed/>
                </p:oleObj>
              </mc:Choice>
              <mc:Fallback>
                <p:oleObj name="Equation" r:id="rId21" imgW="24120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E3FF1B8-DA31-414A-9123-4A3A5BF3E4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234695" y="2200999"/>
                        <a:ext cx="525679" cy="386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576FE5AE-2634-4363-981C-99BBBF54F264}"/>
              </a:ext>
            </a:extLst>
          </p:cNvPr>
          <p:cNvSpPr/>
          <p:nvPr/>
        </p:nvSpPr>
        <p:spPr>
          <a:xfrm>
            <a:off x="2597444" y="566742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FCBE380-8F5B-4AE1-9E7C-173317EA9B08}"/>
              </a:ext>
            </a:extLst>
          </p:cNvPr>
          <p:cNvCxnSpPr>
            <a:cxnSpLocks/>
          </p:cNvCxnSpPr>
          <p:nvPr/>
        </p:nvCxnSpPr>
        <p:spPr>
          <a:xfrm flipH="1">
            <a:off x="2417662" y="2898988"/>
            <a:ext cx="731938" cy="3822327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6">
            <a:extLst>
              <a:ext uri="{FF2B5EF4-FFF2-40B4-BE49-F238E27FC236}">
                <a16:creationId xmlns:a16="http://schemas.microsoft.com/office/drawing/2014/main" id="{BB32F895-BFB5-449E-A30A-180132FCD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377" y="2594682"/>
            <a:ext cx="4385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/>
              </a:rPr>
              <a:t>This tangent line will have a slope of 15</a:t>
            </a:r>
            <a:endParaRPr lang="en-CA" sz="20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A1C33206-E332-4A54-BFEC-023A10455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2530"/>
              </p:ext>
            </p:extLst>
          </p:nvPr>
        </p:nvGraphicFramePr>
        <p:xfrm>
          <a:off x="6194424" y="3298697"/>
          <a:ext cx="1926802" cy="377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95280" imgH="253800" progId="Equation.DSMT4">
                  <p:embed/>
                </p:oleObj>
              </mc:Choice>
              <mc:Fallback>
                <p:oleObj name="Equation" r:id="rId23" imgW="12952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A1C33206-E332-4A54-BFEC-023A10455B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194424" y="3298697"/>
                        <a:ext cx="1926802" cy="3779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75AA5332-6A07-4164-B8FC-68F1B8284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6447"/>
              </p:ext>
            </p:extLst>
          </p:nvPr>
        </p:nvGraphicFramePr>
        <p:xfrm>
          <a:off x="8153834" y="3289353"/>
          <a:ext cx="10953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36560" imgH="253800" progId="Equation.DSMT4">
                  <p:embed/>
                </p:oleObj>
              </mc:Choice>
              <mc:Fallback>
                <p:oleObj name="Equation" r:id="rId25" imgW="73656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75AA5332-6A07-4164-B8FC-68F1B8284A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8153834" y="3289353"/>
                        <a:ext cx="1095375" cy="37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EFE51920-37B5-4A2D-A2B1-DDB00E53E8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070802"/>
              </p:ext>
            </p:extLst>
          </p:nvPr>
        </p:nvGraphicFramePr>
        <p:xfrm>
          <a:off x="9243271" y="3263250"/>
          <a:ext cx="517102" cy="35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1200" imgH="164880" progId="Equation.DSMT4">
                  <p:embed/>
                </p:oleObj>
              </mc:Choice>
              <mc:Fallback>
                <p:oleObj name="Equation" r:id="rId27" imgW="24120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EFE51920-37B5-4A2D-A2B1-DDB00E53E8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9243271" y="3263250"/>
                        <a:ext cx="517102" cy="352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DE16690C-9591-4FE8-B1B6-D495C3C39DE7}"/>
              </a:ext>
            </a:extLst>
          </p:cNvPr>
          <p:cNvSpPr/>
          <p:nvPr/>
        </p:nvSpPr>
        <p:spPr>
          <a:xfrm>
            <a:off x="2964586" y="457985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671E460-4399-4D9E-BD6E-25D608171A7D}"/>
              </a:ext>
            </a:extLst>
          </p:cNvPr>
          <p:cNvCxnSpPr>
            <a:cxnSpLocks/>
          </p:cNvCxnSpPr>
          <p:nvPr/>
        </p:nvCxnSpPr>
        <p:spPr>
          <a:xfrm flipH="1">
            <a:off x="1856059" y="2919769"/>
            <a:ext cx="2561067" cy="3065395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6">
            <a:extLst>
              <a:ext uri="{FF2B5EF4-FFF2-40B4-BE49-F238E27FC236}">
                <a16:creationId xmlns:a16="http://schemas.microsoft.com/office/drawing/2014/main" id="{16601400-6EE8-4946-9CA3-4AB5B46EB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8671" y="3633770"/>
            <a:ext cx="4385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tangent line will have a slope of 2</a:t>
            </a:r>
          </a:p>
        </p:txBody>
      </p:sp>
      <p:sp>
        <p:nvSpPr>
          <p:cNvPr id="35" name="Text Box 6">
            <a:extLst>
              <a:ext uri="{FF2B5EF4-FFF2-40B4-BE49-F238E27FC236}">
                <a16:creationId xmlns:a16="http://schemas.microsoft.com/office/drawing/2014/main" id="{E89F305F-E1A3-4DC1-94EA-31909018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8671" y="4359814"/>
            <a:ext cx="43855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Suppose we get to the local Max,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D0A1D55-EA99-43F8-A2FC-8A657D217EB2}"/>
              </a:ext>
            </a:extLst>
          </p:cNvPr>
          <p:cNvSpPr/>
          <p:nvPr/>
        </p:nvSpPr>
        <p:spPr>
          <a:xfrm>
            <a:off x="3061570" y="456599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CB4AA83-8039-48B3-BC7C-E302BD5A251A}"/>
              </a:ext>
            </a:extLst>
          </p:cNvPr>
          <p:cNvCxnSpPr>
            <a:cxnSpLocks/>
          </p:cNvCxnSpPr>
          <p:nvPr/>
        </p:nvCxnSpPr>
        <p:spPr>
          <a:xfrm flipH="1">
            <a:off x="1821609" y="4586777"/>
            <a:ext cx="381045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6">
            <a:extLst>
              <a:ext uri="{FF2B5EF4-FFF2-40B4-BE49-F238E27FC236}">
                <a16:creationId xmlns:a16="http://schemas.microsoft.com/office/drawing/2014/main" id="{B2E81B84-89FC-47CD-88DE-EDFA2DB43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5598" y="4650759"/>
            <a:ext cx="4385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tangent line will be horizontal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and the slope will be ZERO!!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3C05213-3893-4740-92AE-92C8ACEF7E69}"/>
              </a:ext>
            </a:extLst>
          </p:cNvPr>
          <p:cNvSpPr/>
          <p:nvPr/>
        </p:nvSpPr>
        <p:spPr>
          <a:xfrm>
            <a:off x="4171558" y="621917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407F537-0B7E-4802-B38D-B329096AFE60}"/>
              </a:ext>
            </a:extLst>
          </p:cNvPr>
          <p:cNvCxnSpPr>
            <a:cxnSpLocks/>
          </p:cNvCxnSpPr>
          <p:nvPr/>
        </p:nvCxnSpPr>
        <p:spPr>
          <a:xfrm flipH="1">
            <a:off x="2237244" y="6270104"/>
            <a:ext cx="381045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3509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2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9" grpId="0" animBg="1"/>
      <p:bldP spid="24" grpId="0"/>
      <p:bldP spid="29" grpId="0" animBg="1"/>
      <p:bldP spid="34" grpId="0"/>
      <p:bldP spid="35" grpId="0"/>
      <p:bldP spid="36" grpId="0" animBg="1"/>
      <p:bldP spid="39" grpId="0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F85A3-F45A-4D00-82B2-3FB368BFA9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9863" y="93519"/>
            <a:ext cx="8510155" cy="96635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the function, find the coordinates of the local max and local min: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EB57F94-DD5F-4442-AB1D-736F156600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244947"/>
              </p:ext>
            </p:extLst>
          </p:nvPr>
        </p:nvGraphicFramePr>
        <p:xfrm>
          <a:off x="4477189" y="458739"/>
          <a:ext cx="2915500" cy="601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560" imgH="253800" progId="Equation.DSMT4">
                  <p:embed/>
                </p:oleObj>
              </mc:Choice>
              <mc:Fallback>
                <p:oleObj name="Equation" r:id="rId4" imgW="12315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EB57F94-DD5F-4442-AB1D-736F156600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77189" y="458739"/>
                        <a:ext cx="2915500" cy="6011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4406B52-10B7-4602-B475-04FC6DD342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1609" y="2954391"/>
            <a:ext cx="4274390" cy="3739356"/>
          </a:xfrm>
          <a:prstGeom prst="rect">
            <a:avLst/>
          </a:prstGeom>
        </p:spPr>
      </p:pic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D4725B7-EA23-4AE4-A691-C18B1DEEFF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700752"/>
              </p:ext>
            </p:extLst>
          </p:nvPr>
        </p:nvGraphicFramePr>
        <p:xfrm>
          <a:off x="4889044" y="3435409"/>
          <a:ext cx="926253" cy="386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480" imgH="253800" progId="Equation.DSMT4">
                  <p:embed/>
                </p:oleObj>
              </mc:Choice>
              <mc:Fallback>
                <p:oleObj name="Equation" r:id="rId7" imgW="6094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D4725B7-EA23-4AE4-A691-C18B1DEEFF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89044" y="3435409"/>
                        <a:ext cx="926253" cy="386193"/>
                      </a:xfrm>
                      <a:prstGeom prst="rect">
                        <a:avLst/>
                      </a:prstGeom>
                      <a:solidFill>
                        <a:schemeClr val="bg1">
                          <a:alpha val="38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6">
            <a:extLst>
              <a:ext uri="{FF2B5EF4-FFF2-40B4-BE49-F238E27FC236}">
                <a16:creationId xmlns:a16="http://schemas.microsoft.com/office/drawing/2014/main" id="{4E494356-A2D0-4834-80FE-7DA2F12F6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0477" y="945303"/>
            <a:ext cx="43855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Step 1: Find the derivative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373BE9F-406E-4F7E-9A26-B4B065592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383038"/>
              </p:ext>
            </p:extLst>
          </p:nvPr>
        </p:nvGraphicFramePr>
        <p:xfrm>
          <a:off x="4919927" y="945304"/>
          <a:ext cx="1262063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3160" imgH="253800" progId="Equation.DSMT4">
                  <p:embed/>
                </p:oleObj>
              </mc:Choice>
              <mc:Fallback>
                <p:oleObj name="Equation" r:id="rId9" imgW="53316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373BE9F-406E-4F7E-9A26-B4B065592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19927" y="945304"/>
                        <a:ext cx="1262063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D32C721-96F3-474D-BB63-74D6839E0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029128"/>
              </p:ext>
            </p:extLst>
          </p:nvPr>
        </p:nvGraphicFramePr>
        <p:xfrm>
          <a:off x="6175216" y="940591"/>
          <a:ext cx="8715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D32C721-96F3-474D-BB63-74D6839E05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75216" y="940591"/>
                        <a:ext cx="871538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3EF14F9-DB06-4798-91A2-192286B94D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84278"/>
              </p:ext>
            </p:extLst>
          </p:nvPr>
        </p:nvGraphicFramePr>
        <p:xfrm>
          <a:off x="6976587" y="986844"/>
          <a:ext cx="7524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3EF14F9-DB06-4798-91A2-192286B94D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76587" y="986844"/>
                        <a:ext cx="75247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52AE7B5-8645-4DFE-B6F2-28BE123BE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12271"/>
              </p:ext>
            </p:extLst>
          </p:nvPr>
        </p:nvGraphicFramePr>
        <p:xfrm>
          <a:off x="7690539" y="1000917"/>
          <a:ext cx="30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52AE7B5-8645-4DFE-B6F2-28BE123BE1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690539" y="1000917"/>
                        <a:ext cx="30162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6">
            <a:extLst>
              <a:ext uri="{FF2B5EF4-FFF2-40B4-BE49-F238E27FC236}">
                <a16:creationId xmlns:a16="http://schemas.microsoft.com/office/drawing/2014/main" id="{8D994285-3071-47E0-8A57-B3396D066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315" y="1566964"/>
            <a:ext cx="4385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Step 2: Set the derivative equal to zero and solve for “x”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124D68A-7181-44E5-87DF-C8709DD608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046252"/>
              </p:ext>
            </p:extLst>
          </p:nvPr>
        </p:nvGraphicFramePr>
        <p:xfrm>
          <a:off x="7729062" y="1587977"/>
          <a:ext cx="15033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680" imgH="253800" progId="Equation.DSMT4">
                  <p:embed/>
                </p:oleObj>
              </mc:Choice>
              <mc:Fallback>
                <p:oleObj name="Equation" r:id="rId17" imgW="63468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124D68A-7181-44E5-87DF-C8709DD608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729062" y="1587977"/>
                        <a:ext cx="1503363" cy="60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8DFC88D-D25C-4C5A-B7D0-08AB84FFA9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978834"/>
              </p:ext>
            </p:extLst>
          </p:nvPr>
        </p:nvGraphicFramePr>
        <p:xfrm>
          <a:off x="6886100" y="2100595"/>
          <a:ext cx="23463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90360" imgH="203040" progId="Equation.DSMT4">
                  <p:embed/>
                </p:oleObj>
              </mc:Choice>
              <mc:Fallback>
                <p:oleObj name="Equation" r:id="rId19" imgW="99036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8DFC88D-D25C-4C5A-B7D0-08AB84FFA9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886100" y="2100595"/>
                        <a:ext cx="2346325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44BE967-92BF-4ED9-A58F-121AF85776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261302"/>
              </p:ext>
            </p:extLst>
          </p:nvPr>
        </p:nvGraphicFramePr>
        <p:xfrm>
          <a:off x="6833903" y="2711958"/>
          <a:ext cx="2065193" cy="717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98320" imgH="520560" progId="Equation.DSMT4">
                  <p:embed/>
                </p:oleObj>
              </mc:Choice>
              <mc:Fallback>
                <p:oleObj name="Equation" r:id="rId21" imgW="1498320" imgH="5205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A44BE967-92BF-4ED9-A58F-121AF85776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833903" y="2711958"/>
                        <a:ext cx="2065193" cy="717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FC208E9-CB33-4AEE-9914-2A07952E6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49015"/>
              </p:ext>
            </p:extLst>
          </p:nvPr>
        </p:nvGraphicFramePr>
        <p:xfrm>
          <a:off x="6202646" y="3474317"/>
          <a:ext cx="118903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63280" imgH="431640" progId="Equation.DSMT4">
                  <p:embed/>
                </p:oleObj>
              </mc:Choice>
              <mc:Fallback>
                <p:oleObj name="Equation" r:id="rId23" imgW="863280" imgH="4316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FC208E9-CB33-4AEE-9914-2A07952E6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202646" y="3474317"/>
                        <a:ext cx="1189037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C92C04E-7018-4F57-A3E8-BB1AB6594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427"/>
              </p:ext>
            </p:extLst>
          </p:nvPr>
        </p:nvGraphicFramePr>
        <p:xfrm>
          <a:off x="7608600" y="3429001"/>
          <a:ext cx="14859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79280" imgH="431640" progId="Equation.DSMT4">
                  <p:embed/>
                </p:oleObj>
              </mc:Choice>
              <mc:Fallback>
                <p:oleObj name="Equation" r:id="rId25" imgW="107928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FC92C04E-7018-4F57-A3E8-BB1AB6594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608600" y="3429001"/>
                        <a:ext cx="1485900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A9D1E3B-066A-47E0-959A-4E06D23FC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650799"/>
              </p:ext>
            </p:extLst>
          </p:nvPr>
        </p:nvGraphicFramePr>
        <p:xfrm>
          <a:off x="7611342" y="3978276"/>
          <a:ext cx="150336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91880" imgH="431640" progId="Equation.DSMT4">
                  <p:embed/>
                </p:oleObj>
              </mc:Choice>
              <mc:Fallback>
                <p:oleObj name="Equation" r:id="rId27" imgW="1091880" imgH="431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7A9D1E3B-066A-47E0-959A-4E06D23FCC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611342" y="3978276"/>
                        <a:ext cx="1503363" cy="59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6A1F611-F603-45FB-8429-606CF113AE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37613"/>
              </p:ext>
            </p:extLst>
          </p:nvPr>
        </p:nvGraphicFramePr>
        <p:xfrm>
          <a:off x="9151101" y="3583637"/>
          <a:ext cx="1038916" cy="322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320" imgH="177480" progId="Equation.DSMT4">
                  <p:embed/>
                </p:oleObj>
              </mc:Choice>
              <mc:Fallback>
                <p:oleObj name="Equation" r:id="rId29" imgW="57132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6A1F611-F603-45FB-8429-606CF113AE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151101" y="3583637"/>
                        <a:ext cx="1038916" cy="322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9B53845-EDBB-4096-AC87-C52CAD91B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735229"/>
              </p:ext>
            </p:extLst>
          </p:nvPr>
        </p:nvGraphicFramePr>
        <p:xfrm>
          <a:off x="9151938" y="4114801"/>
          <a:ext cx="12001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177480" progId="Equation.DSMT4">
                  <p:embed/>
                </p:oleObj>
              </mc:Choice>
              <mc:Fallback>
                <p:oleObj name="Equation" r:id="rId31" imgW="6602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9B53845-EDBB-4096-AC87-C52CAD91B7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9151938" y="4114801"/>
                        <a:ext cx="1200150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Oval 30">
            <a:extLst>
              <a:ext uri="{FF2B5EF4-FFF2-40B4-BE49-F238E27FC236}">
                <a16:creationId xmlns:a16="http://schemas.microsoft.com/office/drawing/2014/main" id="{32F55D53-BACE-415E-B7A6-5BF5DD7DF531}"/>
              </a:ext>
            </a:extLst>
          </p:cNvPr>
          <p:cNvSpPr/>
          <p:nvPr/>
        </p:nvSpPr>
        <p:spPr>
          <a:xfrm>
            <a:off x="4171558" y="6229565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5ECF1580-9007-44AF-8516-EABFFA0ACD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739211"/>
              </p:ext>
            </p:extLst>
          </p:nvPr>
        </p:nvGraphicFramePr>
        <p:xfrm>
          <a:off x="3840057" y="6286344"/>
          <a:ext cx="12477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85800" imgH="253800" progId="Equation.DSMT4">
                  <p:embed/>
                </p:oleObj>
              </mc:Choice>
              <mc:Fallback>
                <p:oleObj name="Equation" r:id="rId33" imgW="68580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5ECF1580-9007-44AF-8516-EABFFA0ACD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840057" y="6286344"/>
                        <a:ext cx="1247775" cy="460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3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Oval 32">
            <a:extLst>
              <a:ext uri="{FF2B5EF4-FFF2-40B4-BE49-F238E27FC236}">
                <a16:creationId xmlns:a16="http://schemas.microsoft.com/office/drawing/2014/main" id="{A2B4B55A-DE12-4CBB-9773-138E663F5539}"/>
              </a:ext>
            </a:extLst>
          </p:cNvPr>
          <p:cNvSpPr/>
          <p:nvPr/>
        </p:nvSpPr>
        <p:spPr>
          <a:xfrm>
            <a:off x="3056267" y="456380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1E17233D-DC9B-468D-8E15-9609407570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476953"/>
              </p:ext>
            </p:extLst>
          </p:nvPr>
        </p:nvGraphicFramePr>
        <p:xfrm>
          <a:off x="2174729" y="4197208"/>
          <a:ext cx="14097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74360" imgH="253800" progId="Equation.DSMT4">
                  <p:embed/>
                </p:oleObj>
              </mc:Choice>
              <mc:Fallback>
                <p:oleObj name="Equation" r:id="rId35" imgW="77436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1E17233D-DC9B-468D-8E15-960940757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174729" y="4197208"/>
                        <a:ext cx="1409700" cy="460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3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6">
            <a:extLst>
              <a:ext uri="{FF2B5EF4-FFF2-40B4-BE49-F238E27FC236}">
                <a16:creationId xmlns:a16="http://schemas.microsoft.com/office/drawing/2014/main" id="{D2E57D4E-AF38-4681-A80A-E2937A628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208" y="2288881"/>
            <a:ext cx="438552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Step 3: Plug “x” values into f(x) to find the y-values</a:t>
            </a:r>
          </a:p>
        </p:txBody>
      </p: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742336A-E52C-4DF4-8B3B-6A92B82343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47274"/>
              </p:ext>
            </p:extLst>
          </p:nvPr>
        </p:nvGraphicFramePr>
        <p:xfrm>
          <a:off x="6127731" y="4719356"/>
          <a:ext cx="1542299" cy="481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520" imgH="253800" progId="Equation.DSMT4">
                  <p:embed/>
                </p:oleObj>
              </mc:Choice>
              <mc:Fallback>
                <p:oleObj name="Equation" r:id="rId37" imgW="81252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742336A-E52C-4DF4-8B3B-6A92B82343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127731" y="4719356"/>
                        <a:ext cx="1542299" cy="4810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B961B55E-266B-4CEC-B78C-CA35121201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153195"/>
              </p:ext>
            </p:extLst>
          </p:nvPr>
        </p:nvGraphicFramePr>
        <p:xfrm>
          <a:off x="7638795" y="4741356"/>
          <a:ext cx="1260301" cy="40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45760" imgH="177480" progId="Equation.DSMT4">
                  <p:embed/>
                </p:oleObj>
              </mc:Choice>
              <mc:Fallback>
                <p:oleObj name="Equation" r:id="rId39" imgW="54576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B961B55E-266B-4CEC-B78C-CA35121201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7638795" y="4741356"/>
                        <a:ext cx="1260301" cy="40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53779921-53B6-4618-BFE2-8579EA8E76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234668"/>
              </p:ext>
            </p:extLst>
          </p:nvPr>
        </p:nvGraphicFramePr>
        <p:xfrm>
          <a:off x="3226772" y="6265570"/>
          <a:ext cx="20335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17440" imgH="253800" progId="Equation.DSMT4">
                  <p:embed/>
                </p:oleObj>
              </mc:Choice>
              <mc:Fallback>
                <p:oleObj name="Equation" r:id="rId41" imgW="1117440" imgH="2538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53779921-53B6-4618-BFE2-8579EA8E76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3226772" y="6265570"/>
                        <a:ext cx="2033588" cy="460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3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1EFBDBCF-2AF3-4F78-AABC-07C5B16D1E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307395"/>
              </p:ext>
            </p:extLst>
          </p:nvPr>
        </p:nvGraphicFramePr>
        <p:xfrm>
          <a:off x="6095999" y="5272985"/>
          <a:ext cx="17097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901440" imgH="253800" progId="Equation.DSMT4">
                  <p:embed/>
                </p:oleObj>
              </mc:Choice>
              <mc:Fallback>
                <p:oleObj name="Equation" r:id="rId43" imgW="901440" imgH="2538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1EFBDBCF-2AF3-4F78-AABC-07C5B16D1E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095999" y="5272985"/>
                        <a:ext cx="1709738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D490E6A6-F18D-4308-BDA3-60F4B16DAE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502195"/>
              </p:ext>
            </p:extLst>
          </p:nvPr>
        </p:nvGraphicFramePr>
        <p:xfrm>
          <a:off x="7805737" y="5297824"/>
          <a:ext cx="10556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57200" imgH="177480" progId="Equation.DSMT4">
                  <p:embed/>
                </p:oleObj>
              </mc:Choice>
              <mc:Fallback>
                <p:oleObj name="Equation" r:id="rId45" imgW="45720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D490E6A6-F18D-4308-BDA3-60F4B16DAE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805737" y="5297824"/>
                        <a:ext cx="1055688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16DEB7DE-36B7-4F37-9A43-192568CA07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67891"/>
              </p:ext>
            </p:extLst>
          </p:nvPr>
        </p:nvGraphicFramePr>
        <p:xfrm>
          <a:off x="1845838" y="4194914"/>
          <a:ext cx="20574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130040" imgH="253800" progId="Equation.DSMT4">
                  <p:embed/>
                </p:oleObj>
              </mc:Choice>
              <mc:Fallback>
                <p:oleObj name="Equation" r:id="rId47" imgW="1130040" imgH="2538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16DEB7DE-36B7-4F37-9A43-192568CA07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1845838" y="4194914"/>
                        <a:ext cx="2057400" cy="4603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33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7536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31" grpId="0" animBg="1"/>
      <p:bldP spid="33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9D118-ABDB-4643-9139-9A43B97399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89652" y="69575"/>
            <a:ext cx="8600661" cy="1182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Ex: Given each polynomial function, find the coordinates of the local/relative max/min.  State the domain and range.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3811AEA1-2F73-45D9-A41B-88836F81C2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176997"/>
              </p:ext>
            </p:extLst>
          </p:nvPr>
        </p:nvGraphicFramePr>
        <p:xfrm>
          <a:off x="1694208" y="922063"/>
          <a:ext cx="2812905" cy="529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279360" progId="Equation.DSMT4">
                  <p:embed/>
                </p:oleObj>
              </mc:Choice>
              <mc:Fallback>
                <p:oleObj name="Equation" r:id="rId4" imgW="1485720" imgH="27936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3811AEA1-2F73-45D9-A41B-88836F81C2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208" y="922063"/>
                        <a:ext cx="2812905" cy="529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00">
            <a:extLst>
              <a:ext uri="{FF2B5EF4-FFF2-40B4-BE49-F238E27FC236}">
                <a16:creationId xmlns:a16="http://schemas.microsoft.com/office/drawing/2014/main" id="{7A042000-36AE-4B6C-82D7-3A82BD075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088542"/>
              </p:ext>
            </p:extLst>
          </p:nvPr>
        </p:nvGraphicFramePr>
        <p:xfrm>
          <a:off x="5842000" y="930275"/>
          <a:ext cx="40005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040" imgH="291960" progId="Equation.DSMT4">
                  <p:embed/>
                </p:oleObj>
              </mc:Choice>
              <mc:Fallback>
                <p:oleObj name="Equation" r:id="rId6" imgW="2273040" imgH="291960" progId="Equation.DSMT4">
                  <p:embed/>
                  <p:pic>
                    <p:nvPicPr>
                      <p:cNvPr id="5" name="Object 400">
                        <a:extLst>
                          <a:ext uri="{FF2B5EF4-FFF2-40B4-BE49-F238E27FC236}">
                            <a16:creationId xmlns:a16="http://schemas.microsoft.com/office/drawing/2014/main" id="{7A042000-36AE-4B6C-82D7-3A82BD075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930275"/>
                        <a:ext cx="4000500" cy="514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8EE9AC7-55C0-4D0B-B9E9-3D7B42F12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50879"/>
              </p:ext>
            </p:extLst>
          </p:nvPr>
        </p:nvGraphicFramePr>
        <p:xfrm>
          <a:off x="1662938" y="1660526"/>
          <a:ext cx="23637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253800" progId="Equation.DSMT4">
                  <p:embed/>
                </p:oleObj>
              </mc:Choice>
              <mc:Fallback>
                <p:oleObj name="Equation" r:id="rId8" imgW="13078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8EE9AC7-55C0-4D0B-B9E9-3D7B42F12A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62938" y="1660526"/>
                        <a:ext cx="236378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73FB0E3-B71B-49BD-8EDB-44C041EF9A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10628"/>
              </p:ext>
            </p:extLst>
          </p:nvPr>
        </p:nvGraphicFramePr>
        <p:xfrm>
          <a:off x="1915492" y="2137465"/>
          <a:ext cx="10096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203040" progId="Equation.DSMT4">
                  <p:embed/>
                </p:oleObj>
              </mc:Choice>
              <mc:Fallback>
                <p:oleObj name="Equation" r:id="rId10" imgW="55872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73FB0E3-B71B-49BD-8EDB-44C041EF9A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15492" y="2137465"/>
                        <a:ext cx="100965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C9D84C8-695F-4033-94FE-6E2416C7BF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92815"/>
              </p:ext>
            </p:extLst>
          </p:nvPr>
        </p:nvGraphicFramePr>
        <p:xfrm>
          <a:off x="2159070" y="2510942"/>
          <a:ext cx="80327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177480" progId="Equation.DSMT4">
                  <p:embed/>
                </p:oleObj>
              </mc:Choice>
              <mc:Fallback>
                <p:oleObj name="Equation" r:id="rId12" imgW="4442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C9D84C8-695F-4033-94FE-6E2416C7BF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59070" y="2510942"/>
                        <a:ext cx="803275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79C70BB-CEAF-4A78-98B8-C6713160DE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983641"/>
              </p:ext>
            </p:extLst>
          </p:nvPr>
        </p:nvGraphicFramePr>
        <p:xfrm>
          <a:off x="1704424" y="2897050"/>
          <a:ext cx="2284482" cy="409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62040" imgH="279360" progId="Equation.DSMT4">
                  <p:embed/>
                </p:oleObj>
              </mc:Choice>
              <mc:Fallback>
                <p:oleObj name="Equation" r:id="rId14" imgW="156204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79C70BB-CEAF-4A78-98B8-C6713160DE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04424" y="2897050"/>
                        <a:ext cx="2284482" cy="409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9DB1515-D26D-4977-A945-A0753459C4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783057"/>
              </p:ext>
            </p:extLst>
          </p:nvPr>
        </p:nvGraphicFramePr>
        <p:xfrm>
          <a:off x="1736656" y="3336305"/>
          <a:ext cx="100171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53800" progId="Equation.DSMT4">
                  <p:embed/>
                </p:oleObj>
              </mc:Choice>
              <mc:Fallback>
                <p:oleObj name="Equation" r:id="rId16" imgW="6858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9DB1515-D26D-4977-A945-A0753459C4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36656" y="3336305"/>
                        <a:ext cx="1001712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931C540-21BD-4119-A039-2F8FFF5717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924737"/>
              </p:ext>
            </p:extLst>
          </p:nvPr>
        </p:nvGraphicFramePr>
        <p:xfrm>
          <a:off x="1607791" y="3737113"/>
          <a:ext cx="26368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279360" progId="Equation.DSMT4">
                  <p:embed/>
                </p:oleObj>
              </mc:Choice>
              <mc:Fallback>
                <p:oleObj name="Equation" r:id="rId18" imgW="180324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931C540-21BD-4119-A039-2F8FFF5717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07791" y="3737113"/>
                        <a:ext cx="2636838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6EA90E0-1280-4FF1-9625-8F0261052B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052338"/>
              </p:ext>
            </p:extLst>
          </p:nvPr>
        </p:nvGraphicFramePr>
        <p:xfrm>
          <a:off x="1621045" y="4175262"/>
          <a:ext cx="11128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61760" imgH="253800" progId="Equation.DSMT4">
                  <p:embed/>
                </p:oleObj>
              </mc:Choice>
              <mc:Fallback>
                <p:oleObj name="Equation" r:id="rId20" imgW="76176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6EA90E0-1280-4FF1-9625-8F0261052B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621045" y="4175262"/>
                        <a:ext cx="1112838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334">
            <a:extLst>
              <a:ext uri="{FF2B5EF4-FFF2-40B4-BE49-F238E27FC236}">
                <a16:creationId xmlns:a16="http://schemas.microsoft.com/office/drawing/2014/main" id="{9C95FDF6-BB91-42ED-913C-C2AA6958E4D1}"/>
              </a:ext>
            </a:extLst>
          </p:cNvPr>
          <p:cNvSpPr>
            <a:spLocks/>
          </p:cNvSpPr>
          <p:nvPr/>
        </p:nvSpPr>
        <p:spPr bwMode="auto">
          <a:xfrm>
            <a:off x="2140266" y="4678017"/>
            <a:ext cx="1959723" cy="1846164"/>
          </a:xfrm>
          <a:custGeom>
            <a:avLst/>
            <a:gdLst>
              <a:gd name="T0" fmla="*/ 10 w 748"/>
              <a:gd name="T1" fmla="*/ 480 h 565"/>
              <a:gd name="T2" fmla="*/ 22 w 748"/>
              <a:gd name="T3" fmla="*/ 418 h 565"/>
              <a:gd name="T4" fmla="*/ 34 w 748"/>
              <a:gd name="T5" fmla="*/ 362 h 565"/>
              <a:gd name="T6" fmla="*/ 46 w 748"/>
              <a:gd name="T7" fmla="*/ 312 h 565"/>
              <a:gd name="T8" fmla="*/ 58 w 748"/>
              <a:gd name="T9" fmla="*/ 267 h 565"/>
              <a:gd name="T10" fmla="*/ 70 w 748"/>
              <a:gd name="T11" fmla="*/ 227 h 565"/>
              <a:gd name="T12" fmla="*/ 82 w 748"/>
              <a:gd name="T13" fmla="*/ 193 h 565"/>
              <a:gd name="T14" fmla="*/ 94 w 748"/>
              <a:gd name="T15" fmla="*/ 163 h 565"/>
              <a:gd name="T16" fmla="*/ 106 w 748"/>
              <a:gd name="T17" fmla="*/ 137 h 565"/>
              <a:gd name="T18" fmla="*/ 118 w 748"/>
              <a:gd name="T19" fmla="*/ 116 h 565"/>
              <a:gd name="T20" fmla="*/ 130 w 748"/>
              <a:gd name="T21" fmla="*/ 99 h 565"/>
              <a:gd name="T22" fmla="*/ 142 w 748"/>
              <a:gd name="T23" fmla="*/ 86 h 565"/>
              <a:gd name="T24" fmla="*/ 154 w 748"/>
              <a:gd name="T25" fmla="*/ 77 h 565"/>
              <a:gd name="T26" fmla="*/ 166 w 748"/>
              <a:gd name="T27" fmla="*/ 71 h 565"/>
              <a:gd name="T28" fmla="*/ 178 w 748"/>
              <a:gd name="T29" fmla="*/ 69 h 565"/>
              <a:gd name="T30" fmla="*/ 190 w 748"/>
              <a:gd name="T31" fmla="*/ 70 h 565"/>
              <a:gd name="T32" fmla="*/ 202 w 748"/>
              <a:gd name="T33" fmla="*/ 74 h 565"/>
              <a:gd name="T34" fmla="*/ 214 w 748"/>
              <a:gd name="T35" fmla="*/ 80 h 565"/>
              <a:gd name="T36" fmla="*/ 226 w 748"/>
              <a:gd name="T37" fmla="*/ 90 h 565"/>
              <a:gd name="T38" fmla="*/ 238 w 748"/>
              <a:gd name="T39" fmla="*/ 101 h 565"/>
              <a:gd name="T40" fmla="*/ 250 w 748"/>
              <a:gd name="T41" fmla="*/ 115 h 565"/>
              <a:gd name="T42" fmla="*/ 262 w 748"/>
              <a:gd name="T43" fmla="*/ 130 h 565"/>
              <a:gd name="T44" fmla="*/ 274 w 748"/>
              <a:gd name="T45" fmla="*/ 148 h 565"/>
              <a:gd name="T46" fmla="*/ 286 w 748"/>
              <a:gd name="T47" fmla="*/ 166 h 565"/>
              <a:gd name="T48" fmla="*/ 298 w 748"/>
              <a:gd name="T49" fmla="*/ 187 h 565"/>
              <a:gd name="T50" fmla="*/ 310 w 748"/>
              <a:gd name="T51" fmla="*/ 208 h 565"/>
              <a:gd name="T52" fmla="*/ 322 w 748"/>
              <a:gd name="T53" fmla="*/ 230 h 565"/>
              <a:gd name="T54" fmla="*/ 334 w 748"/>
              <a:gd name="T55" fmla="*/ 253 h 565"/>
              <a:gd name="T56" fmla="*/ 346 w 748"/>
              <a:gd name="T57" fmla="*/ 277 h 565"/>
              <a:gd name="T58" fmla="*/ 358 w 748"/>
              <a:gd name="T59" fmla="*/ 301 h 565"/>
              <a:gd name="T60" fmla="*/ 370 w 748"/>
              <a:gd name="T61" fmla="*/ 325 h 565"/>
              <a:gd name="T62" fmla="*/ 382 w 748"/>
              <a:gd name="T63" fmla="*/ 349 h 565"/>
              <a:gd name="T64" fmla="*/ 394 w 748"/>
              <a:gd name="T65" fmla="*/ 373 h 565"/>
              <a:gd name="T66" fmla="*/ 406 w 748"/>
              <a:gd name="T67" fmla="*/ 396 h 565"/>
              <a:gd name="T68" fmla="*/ 418 w 748"/>
              <a:gd name="T69" fmla="*/ 419 h 565"/>
              <a:gd name="T70" fmla="*/ 430 w 748"/>
              <a:gd name="T71" fmla="*/ 440 h 565"/>
              <a:gd name="T72" fmla="*/ 442 w 748"/>
              <a:gd name="T73" fmla="*/ 461 h 565"/>
              <a:gd name="T74" fmla="*/ 454 w 748"/>
              <a:gd name="T75" fmla="*/ 480 h 565"/>
              <a:gd name="T76" fmla="*/ 466 w 748"/>
              <a:gd name="T77" fmla="*/ 498 h 565"/>
              <a:gd name="T78" fmla="*/ 478 w 748"/>
              <a:gd name="T79" fmla="*/ 514 h 565"/>
              <a:gd name="T80" fmla="*/ 490 w 748"/>
              <a:gd name="T81" fmla="*/ 529 h 565"/>
              <a:gd name="T82" fmla="*/ 502 w 748"/>
              <a:gd name="T83" fmla="*/ 541 h 565"/>
              <a:gd name="T84" fmla="*/ 514 w 748"/>
              <a:gd name="T85" fmla="*/ 551 h 565"/>
              <a:gd name="T86" fmla="*/ 526 w 748"/>
              <a:gd name="T87" fmla="*/ 558 h 565"/>
              <a:gd name="T88" fmla="*/ 538 w 748"/>
              <a:gd name="T89" fmla="*/ 563 h 565"/>
              <a:gd name="T90" fmla="*/ 550 w 748"/>
              <a:gd name="T91" fmla="*/ 565 h 565"/>
              <a:gd name="T92" fmla="*/ 562 w 748"/>
              <a:gd name="T93" fmla="*/ 564 h 565"/>
              <a:gd name="T94" fmla="*/ 574 w 748"/>
              <a:gd name="T95" fmla="*/ 559 h 565"/>
              <a:gd name="T96" fmla="*/ 586 w 748"/>
              <a:gd name="T97" fmla="*/ 551 h 565"/>
              <a:gd name="T98" fmla="*/ 598 w 748"/>
              <a:gd name="T99" fmla="*/ 540 h 565"/>
              <a:gd name="T100" fmla="*/ 610 w 748"/>
              <a:gd name="T101" fmla="*/ 524 h 565"/>
              <a:gd name="T102" fmla="*/ 622 w 748"/>
              <a:gd name="T103" fmla="*/ 504 h 565"/>
              <a:gd name="T104" fmla="*/ 634 w 748"/>
              <a:gd name="T105" fmla="*/ 480 h 565"/>
              <a:gd name="T106" fmla="*/ 646 w 748"/>
              <a:gd name="T107" fmla="*/ 452 h 565"/>
              <a:gd name="T108" fmla="*/ 658 w 748"/>
              <a:gd name="T109" fmla="*/ 419 h 565"/>
              <a:gd name="T110" fmla="*/ 670 w 748"/>
              <a:gd name="T111" fmla="*/ 381 h 565"/>
              <a:gd name="T112" fmla="*/ 682 w 748"/>
              <a:gd name="T113" fmla="*/ 337 h 565"/>
              <a:gd name="T114" fmla="*/ 694 w 748"/>
              <a:gd name="T115" fmla="*/ 289 h 565"/>
              <a:gd name="T116" fmla="*/ 706 w 748"/>
              <a:gd name="T117" fmla="*/ 235 h 565"/>
              <a:gd name="T118" fmla="*/ 718 w 748"/>
              <a:gd name="T119" fmla="*/ 175 h 565"/>
              <a:gd name="T120" fmla="*/ 730 w 748"/>
              <a:gd name="T121" fmla="*/ 110 h 565"/>
              <a:gd name="T122" fmla="*/ 742 w 748"/>
              <a:gd name="T123" fmla="*/ 38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748" h="565">
                <a:moveTo>
                  <a:pt x="0" y="536"/>
                </a:moveTo>
                <a:lnTo>
                  <a:pt x="2" y="524"/>
                </a:lnTo>
                <a:lnTo>
                  <a:pt x="4" y="513"/>
                </a:lnTo>
                <a:lnTo>
                  <a:pt x="6" y="502"/>
                </a:lnTo>
                <a:lnTo>
                  <a:pt x="8" y="491"/>
                </a:lnTo>
                <a:lnTo>
                  <a:pt x="10" y="480"/>
                </a:lnTo>
                <a:lnTo>
                  <a:pt x="12" y="469"/>
                </a:lnTo>
                <a:lnTo>
                  <a:pt x="14" y="459"/>
                </a:lnTo>
                <a:lnTo>
                  <a:pt x="16" y="448"/>
                </a:lnTo>
                <a:lnTo>
                  <a:pt x="18" y="438"/>
                </a:lnTo>
                <a:lnTo>
                  <a:pt x="20" y="428"/>
                </a:lnTo>
                <a:lnTo>
                  <a:pt x="22" y="418"/>
                </a:lnTo>
                <a:lnTo>
                  <a:pt x="24" y="409"/>
                </a:lnTo>
                <a:lnTo>
                  <a:pt x="26" y="399"/>
                </a:lnTo>
                <a:lnTo>
                  <a:pt x="28" y="390"/>
                </a:lnTo>
                <a:lnTo>
                  <a:pt x="30" y="380"/>
                </a:lnTo>
                <a:lnTo>
                  <a:pt x="32" y="371"/>
                </a:lnTo>
                <a:lnTo>
                  <a:pt x="34" y="362"/>
                </a:lnTo>
                <a:lnTo>
                  <a:pt x="36" y="354"/>
                </a:lnTo>
                <a:lnTo>
                  <a:pt x="38" y="345"/>
                </a:lnTo>
                <a:lnTo>
                  <a:pt x="40" y="337"/>
                </a:lnTo>
                <a:lnTo>
                  <a:pt x="42" y="328"/>
                </a:lnTo>
                <a:lnTo>
                  <a:pt x="44" y="320"/>
                </a:lnTo>
                <a:lnTo>
                  <a:pt x="46" y="312"/>
                </a:lnTo>
                <a:lnTo>
                  <a:pt x="48" y="304"/>
                </a:lnTo>
                <a:lnTo>
                  <a:pt x="50" y="297"/>
                </a:lnTo>
                <a:lnTo>
                  <a:pt x="52" y="289"/>
                </a:lnTo>
                <a:lnTo>
                  <a:pt x="54" y="282"/>
                </a:lnTo>
                <a:lnTo>
                  <a:pt x="56" y="274"/>
                </a:lnTo>
                <a:lnTo>
                  <a:pt x="58" y="267"/>
                </a:lnTo>
                <a:lnTo>
                  <a:pt x="60" y="260"/>
                </a:lnTo>
                <a:lnTo>
                  <a:pt x="62" y="253"/>
                </a:lnTo>
                <a:lnTo>
                  <a:pt x="64" y="247"/>
                </a:lnTo>
                <a:lnTo>
                  <a:pt x="66" y="240"/>
                </a:lnTo>
                <a:lnTo>
                  <a:pt x="68" y="234"/>
                </a:lnTo>
                <a:lnTo>
                  <a:pt x="70" y="227"/>
                </a:lnTo>
                <a:lnTo>
                  <a:pt x="72" y="221"/>
                </a:lnTo>
                <a:lnTo>
                  <a:pt x="74" y="215"/>
                </a:lnTo>
                <a:lnTo>
                  <a:pt x="76" y="209"/>
                </a:lnTo>
                <a:lnTo>
                  <a:pt x="78" y="204"/>
                </a:lnTo>
                <a:lnTo>
                  <a:pt x="80" y="198"/>
                </a:lnTo>
                <a:lnTo>
                  <a:pt x="82" y="193"/>
                </a:lnTo>
                <a:lnTo>
                  <a:pt x="84" y="187"/>
                </a:lnTo>
                <a:lnTo>
                  <a:pt x="86" y="182"/>
                </a:lnTo>
                <a:lnTo>
                  <a:pt x="88" y="177"/>
                </a:lnTo>
                <a:lnTo>
                  <a:pt x="90" y="172"/>
                </a:lnTo>
                <a:lnTo>
                  <a:pt x="92" y="167"/>
                </a:lnTo>
                <a:lnTo>
                  <a:pt x="94" y="163"/>
                </a:lnTo>
                <a:lnTo>
                  <a:pt x="96" y="158"/>
                </a:lnTo>
                <a:lnTo>
                  <a:pt x="98" y="154"/>
                </a:lnTo>
                <a:lnTo>
                  <a:pt x="100" y="149"/>
                </a:lnTo>
                <a:lnTo>
                  <a:pt x="102" y="145"/>
                </a:lnTo>
                <a:lnTo>
                  <a:pt x="104" y="141"/>
                </a:lnTo>
                <a:lnTo>
                  <a:pt x="106" y="137"/>
                </a:lnTo>
                <a:lnTo>
                  <a:pt x="108" y="133"/>
                </a:lnTo>
                <a:lnTo>
                  <a:pt x="110" y="130"/>
                </a:lnTo>
                <a:lnTo>
                  <a:pt x="112" y="126"/>
                </a:lnTo>
                <a:lnTo>
                  <a:pt x="114" y="123"/>
                </a:lnTo>
                <a:lnTo>
                  <a:pt x="116" y="119"/>
                </a:lnTo>
                <a:lnTo>
                  <a:pt x="118" y="116"/>
                </a:lnTo>
                <a:lnTo>
                  <a:pt x="120" y="113"/>
                </a:lnTo>
                <a:lnTo>
                  <a:pt x="122" y="110"/>
                </a:lnTo>
                <a:lnTo>
                  <a:pt x="124" y="107"/>
                </a:lnTo>
                <a:lnTo>
                  <a:pt x="126" y="104"/>
                </a:lnTo>
                <a:lnTo>
                  <a:pt x="128" y="102"/>
                </a:lnTo>
                <a:lnTo>
                  <a:pt x="130" y="99"/>
                </a:lnTo>
                <a:lnTo>
                  <a:pt x="132" y="97"/>
                </a:lnTo>
                <a:lnTo>
                  <a:pt x="134" y="94"/>
                </a:lnTo>
                <a:lnTo>
                  <a:pt x="136" y="92"/>
                </a:lnTo>
                <a:lnTo>
                  <a:pt x="138" y="90"/>
                </a:lnTo>
                <a:lnTo>
                  <a:pt x="140" y="88"/>
                </a:lnTo>
                <a:lnTo>
                  <a:pt x="142" y="86"/>
                </a:lnTo>
                <a:lnTo>
                  <a:pt x="144" y="84"/>
                </a:lnTo>
                <a:lnTo>
                  <a:pt x="146" y="83"/>
                </a:lnTo>
                <a:lnTo>
                  <a:pt x="148" y="81"/>
                </a:lnTo>
                <a:lnTo>
                  <a:pt x="150" y="80"/>
                </a:lnTo>
                <a:lnTo>
                  <a:pt x="152" y="78"/>
                </a:lnTo>
                <a:lnTo>
                  <a:pt x="154" y="77"/>
                </a:lnTo>
                <a:lnTo>
                  <a:pt x="156" y="76"/>
                </a:lnTo>
                <a:lnTo>
                  <a:pt x="158" y="75"/>
                </a:lnTo>
                <a:lnTo>
                  <a:pt x="160" y="74"/>
                </a:lnTo>
                <a:lnTo>
                  <a:pt x="162" y="73"/>
                </a:lnTo>
                <a:lnTo>
                  <a:pt x="164" y="72"/>
                </a:lnTo>
                <a:lnTo>
                  <a:pt x="166" y="71"/>
                </a:lnTo>
                <a:lnTo>
                  <a:pt x="168" y="71"/>
                </a:lnTo>
                <a:lnTo>
                  <a:pt x="170" y="70"/>
                </a:lnTo>
                <a:lnTo>
                  <a:pt x="172" y="70"/>
                </a:lnTo>
                <a:lnTo>
                  <a:pt x="174" y="69"/>
                </a:lnTo>
                <a:lnTo>
                  <a:pt x="176" y="69"/>
                </a:lnTo>
                <a:lnTo>
                  <a:pt x="178" y="69"/>
                </a:lnTo>
                <a:lnTo>
                  <a:pt x="180" y="69"/>
                </a:lnTo>
                <a:lnTo>
                  <a:pt x="182" y="69"/>
                </a:lnTo>
                <a:lnTo>
                  <a:pt x="184" y="69"/>
                </a:lnTo>
                <a:lnTo>
                  <a:pt x="186" y="69"/>
                </a:lnTo>
                <a:lnTo>
                  <a:pt x="188" y="70"/>
                </a:lnTo>
                <a:lnTo>
                  <a:pt x="190" y="70"/>
                </a:lnTo>
                <a:lnTo>
                  <a:pt x="192" y="70"/>
                </a:lnTo>
                <a:lnTo>
                  <a:pt x="194" y="71"/>
                </a:lnTo>
                <a:lnTo>
                  <a:pt x="196" y="72"/>
                </a:lnTo>
                <a:lnTo>
                  <a:pt x="198" y="72"/>
                </a:lnTo>
                <a:lnTo>
                  <a:pt x="200" y="73"/>
                </a:lnTo>
                <a:lnTo>
                  <a:pt x="202" y="74"/>
                </a:lnTo>
                <a:lnTo>
                  <a:pt x="204" y="75"/>
                </a:lnTo>
                <a:lnTo>
                  <a:pt x="206" y="76"/>
                </a:lnTo>
                <a:lnTo>
                  <a:pt x="208" y="77"/>
                </a:lnTo>
                <a:lnTo>
                  <a:pt x="210" y="78"/>
                </a:lnTo>
                <a:lnTo>
                  <a:pt x="212" y="79"/>
                </a:lnTo>
                <a:lnTo>
                  <a:pt x="214" y="80"/>
                </a:lnTo>
                <a:lnTo>
                  <a:pt x="216" y="82"/>
                </a:lnTo>
                <a:lnTo>
                  <a:pt x="218" y="83"/>
                </a:lnTo>
                <a:lnTo>
                  <a:pt x="220" y="85"/>
                </a:lnTo>
                <a:lnTo>
                  <a:pt x="222" y="86"/>
                </a:lnTo>
                <a:lnTo>
                  <a:pt x="224" y="88"/>
                </a:lnTo>
                <a:lnTo>
                  <a:pt x="226" y="90"/>
                </a:lnTo>
                <a:lnTo>
                  <a:pt x="228" y="91"/>
                </a:lnTo>
                <a:lnTo>
                  <a:pt x="230" y="93"/>
                </a:lnTo>
                <a:lnTo>
                  <a:pt x="232" y="95"/>
                </a:lnTo>
                <a:lnTo>
                  <a:pt x="234" y="97"/>
                </a:lnTo>
                <a:lnTo>
                  <a:pt x="236" y="99"/>
                </a:lnTo>
                <a:lnTo>
                  <a:pt x="238" y="101"/>
                </a:lnTo>
                <a:lnTo>
                  <a:pt x="240" y="103"/>
                </a:lnTo>
                <a:lnTo>
                  <a:pt x="242" y="105"/>
                </a:lnTo>
                <a:lnTo>
                  <a:pt x="244" y="108"/>
                </a:lnTo>
                <a:lnTo>
                  <a:pt x="246" y="110"/>
                </a:lnTo>
                <a:lnTo>
                  <a:pt x="248" y="112"/>
                </a:lnTo>
                <a:lnTo>
                  <a:pt x="250" y="115"/>
                </a:lnTo>
                <a:lnTo>
                  <a:pt x="252" y="117"/>
                </a:lnTo>
                <a:lnTo>
                  <a:pt x="254" y="120"/>
                </a:lnTo>
                <a:lnTo>
                  <a:pt x="256" y="122"/>
                </a:lnTo>
                <a:lnTo>
                  <a:pt x="258" y="125"/>
                </a:lnTo>
                <a:lnTo>
                  <a:pt x="260" y="128"/>
                </a:lnTo>
                <a:lnTo>
                  <a:pt x="262" y="130"/>
                </a:lnTo>
                <a:lnTo>
                  <a:pt x="264" y="133"/>
                </a:lnTo>
                <a:lnTo>
                  <a:pt x="266" y="136"/>
                </a:lnTo>
                <a:lnTo>
                  <a:pt x="268" y="139"/>
                </a:lnTo>
                <a:lnTo>
                  <a:pt x="270" y="142"/>
                </a:lnTo>
                <a:lnTo>
                  <a:pt x="272" y="145"/>
                </a:lnTo>
                <a:lnTo>
                  <a:pt x="274" y="148"/>
                </a:lnTo>
                <a:lnTo>
                  <a:pt x="276" y="151"/>
                </a:lnTo>
                <a:lnTo>
                  <a:pt x="278" y="154"/>
                </a:lnTo>
                <a:lnTo>
                  <a:pt x="280" y="157"/>
                </a:lnTo>
                <a:lnTo>
                  <a:pt x="282" y="160"/>
                </a:lnTo>
                <a:lnTo>
                  <a:pt x="284" y="163"/>
                </a:lnTo>
                <a:lnTo>
                  <a:pt x="286" y="166"/>
                </a:lnTo>
                <a:lnTo>
                  <a:pt x="288" y="170"/>
                </a:lnTo>
                <a:lnTo>
                  <a:pt x="290" y="173"/>
                </a:lnTo>
                <a:lnTo>
                  <a:pt x="292" y="176"/>
                </a:lnTo>
                <a:lnTo>
                  <a:pt x="294" y="180"/>
                </a:lnTo>
                <a:lnTo>
                  <a:pt x="296" y="183"/>
                </a:lnTo>
                <a:lnTo>
                  <a:pt x="298" y="187"/>
                </a:lnTo>
                <a:lnTo>
                  <a:pt x="300" y="190"/>
                </a:lnTo>
                <a:lnTo>
                  <a:pt x="302" y="194"/>
                </a:lnTo>
                <a:lnTo>
                  <a:pt x="304" y="197"/>
                </a:lnTo>
                <a:lnTo>
                  <a:pt x="306" y="201"/>
                </a:lnTo>
                <a:lnTo>
                  <a:pt x="308" y="204"/>
                </a:lnTo>
                <a:lnTo>
                  <a:pt x="310" y="208"/>
                </a:lnTo>
                <a:lnTo>
                  <a:pt x="312" y="212"/>
                </a:lnTo>
                <a:lnTo>
                  <a:pt x="314" y="215"/>
                </a:lnTo>
                <a:lnTo>
                  <a:pt x="316" y="219"/>
                </a:lnTo>
                <a:lnTo>
                  <a:pt x="318" y="223"/>
                </a:lnTo>
                <a:lnTo>
                  <a:pt x="320" y="227"/>
                </a:lnTo>
                <a:lnTo>
                  <a:pt x="322" y="230"/>
                </a:lnTo>
                <a:lnTo>
                  <a:pt x="324" y="234"/>
                </a:lnTo>
                <a:lnTo>
                  <a:pt x="326" y="238"/>
                </a:lnTo>
                <a:lnTo>
                  <a:pt x="328" y="242"/>
                </a:lnTo>
                <a:lnTo>
                  <a:pt x="330" y="246"/>
                </a:lnTo>
                <a:lnTo>
                  <a:pt x="332" y="250"/>
                </a:lnTo>
                <a:lnTo>
                  <a:pt x="334" y="253"/>
                </a:lnTo>
                <a:lnTo>
                  <a:pt x="336" y="257"/>
                </a:lnTo>
                <a:lnTo>
                  <a:pt x="338" y="261"/>
                </a:lnTo>
                <a:lnTo>
                  <a:pt x="340" y="265"/>
                </a:lnTo>
                <a:lnTo>
                  <a:pt x="342" y="269"/>
                </a:lnTo>
                <a:lnTo>
                  <a:pt x="344" y="273"/>
                </a:lnTo>
                <a:lnTo>
                  <a:pt x="346" y="277"/>
                </a:lnTo>
                <a:lnTo>
                  <a:pt x="348" y="281"/>
                </a:lnTo>
                <a:lnTo>
                  <a:pt x="350" y="285"/>
                </a:lnTo>
                <a:lnTo>
                  <a:pt x="352" y="289"/>
                </a:lnTo>
                <a:lnTo>
                  <a:pt x="354" y="293"/>
                </a:lnTo>
                <a:lnTo>
                  <a:pt x="356" y="297"/>
                </a:lnTo>
                <a:lnTo>
                  <a:pt x="358" y="301"/>
                </a:lnTo>
                <a:lnTo>
                  <a:pt x="360" y="305"/>
                </a:lnTo>
                <a:lnTo>
                  <a:pt x="362" y="309"/>
                </a:lnTo>
                <a:lnTo>
                  <a:pt x="364" y="313"/>
                </a:lnTo>
                <a:lnTo>
                  <a:pt x="366" y="317"/>
                </a:lnTo>
                <a:lnTo>
                  <a:pt x="368" y="321"/>
                </a:lnTo>
                <a:lnTo>
                  <a:pt x="370" y="325"/>
                </a:lnTo>
                <a:lnTo>
                  <a:pt x="372" y="329"/>
                </a:lnTo>
                <a:lnTo>
                  <a:pt x="374" y="333"/>
                </a:lnTo>
                <a:lnTo>
                  <a:pt x="376" y="337"/>
                </a:lnTo>
                <a:lnTo>
                  <a:pt x="378" y="341"/>
                </a:lnTo>
                <a:lnTo>
                  <a:pt x="380" y="345"/>
                </a:lnTo>
                <a:lnTo>
                  <a:pt x="382" y="349"/>
                </a:lnTo>
                <a:lnTo>
                  <a:pt x="384" y="353"/>
                </a:lnTo>
                <a:lnTo>
                  <a:pt x="386" y="357"/>
                </a:lnTo>
                <a:lnTo>
                  <a:pt x="388" y="361"/>
                </a:lnTo>
                <a:lnTo>
                  <a:pt x="390" y="365"/>
                </a:lnTo>
                <a:lnTo>
                  <a:pt x="392" y="369"/>
                </a:lnTo>
                <a:lnTo>
                  <a:pt x="394" y="373"/>
                </a:lnTo>
                <a:lnTo>
                  <a:pt x="396" y="377"/>
                </a:lnTo>
                <a:lnTo>
                  <a:pt x="398" y="381"/>
                </a:lnTo>
                <a:lnTo>
                  <a:pt x="400" y="384"/>
                </a:lnTo>
                <a:lnTo>
                  <a:pt x="402" y="388"/>
                </a:lnTo>
                <a:lnTo>
                  <a:pt x="404" y="392"/>
                </a:lnTo>
                <a:lnTo>
                  <a:pt x="406" y="396"/>
                </a:lnTo>
                <a:lnTo>
                  <a:pt x="408" y="400"/>
                </a:lnTo>
                <a:lnTo>
                  <a:pt x="410" y="404"/>
                </a:lnTo>
                <a:lnTo>
                  <a:pt x="412" y="407"/>
                </a:lnTo>
                <a:lnTo>
                  <a:pt x="414" y="411"/>
                </a:lnTo>
                <a:lnTo>
                  <a:pt x="416" y="415"/>
                </a:lnTo>
                <a:lnTo>
                  <a:pt x="418" y="419"/>
                </a:lnTo>
                <a:lnTo>
                  <a:pt x="420" y="422"/>
                </a:lnTo>
                <a:lnTo>
                  <a:pt x="422" y="426"/>
                </a:lnTo>
                <a:lnTo>
                  <a:pt x="424" y="430"/>
                </a:lnTo>
                <a:lnTo>
                  <a:pt x="426" y="433"/>
                </a:lnTo>
                <a:lnTo>
                  <a:pt x="428" y="437"/>
                </a:lnTo>
                <a:lnTo>
                  <a:pt x="430" y="440"/>
                </a:lnTo>
                <a:lnTo>
                  <a:pt x="432" y="444"/>
                </a:lnTo>
                <a:lnTo>
                  <a:pt x="434" y="447"/>
                </a:lnTo>
                <a:lnTo>
                  <a:pt x="436" y="451"/>
                </a:lnTo>
                <a:lnTo>
                  <a:pt x="438" y="454"/>
                </a:lnTo>
                <a:lnTo>
                  <a:pt x="440" y="458"/>
                </a:lnTo>
                <a:lnTo>
                  <a:pt x="442" y="461"/>
                </a:lnTo>
                <a:lnTo>
                  <a:pt x="444" y="464"/>
                </a:lnTo>
                <a:lnTo>
                  <a:pt x="446" y="468"/>
                </a:lnTo>
                <a:lnTo>
                  <a:pt x="448" y="471"/>
                </a:lnTo>
                <a:lnTo>
                  <a:pt x="450" y="474"/>
                </a:lnTo>
                <a:lnTo>
                  <a:pt x="452" y="477"/>
                </a:lnTo>
                <a:lnTo>
                  <a:pt x="454" y="480"/>
                </a:lnTo>
                <a:lnTo>
                  <a:pt x="456" y="483"/>
                </a:lnTo>
                <a:lnTo>
                  <a:pt x="458" y="486"/>
                </a:lnTo>
                <a:lnTo>
                  <a:pt x="460" y="489"/>
                </a:lnTo>
                <a:lnTo>
                  <a:pt x="462" y="492"/>
                </a:lnTo>
                <a:lnTo>
                  <a:pt x="464" y="495"/>
                </a:lnTo>
                <a:lnTo>
                  <a:pt x="466" y="498"/>
                </a:lnTo>
                <a:lnTo>
                  <a:pt x="468" y="501"/>
                </a:lnTo>
                <a:lnTo>
                  <a:pt x="470" y="504"/>
                </a:lnTo>
                <a:lnTo>
                  <a:pt x="472" y="506"/>
                </a:lnTo>
                <a:lnTo>
                  <a:pt x="474" y="509"/>
                </a:lnTo>
                <a:lnTo>
                  <a:pt x="476" y="512"/>
                </a:lnTo>
                <a:lnTo>
                  <a:pt x="478" y="514"/>
                </a:lnTo>
                <a:lnTo>
                  <a:pt x="480" y="517"/>
                </a:lnTo>
                <a:lnTo>
                  <a:pt x="482" y="519"/>
                </a:lnTo>
                <a:lnTo>
                  <a:pt x="484" y="522"/>
                </a:lnTo>
                <a:lnTo>
                  <a:pt x="486" y="524"/>
                </a:lnTo>
                <a:lnTo>
                  <a:pt x="488" y="526"/>
                </a:lnTo>
                <a:lnTo>
                  <a:pt x="490" y="529"/>
                </a:lnTo>
                <a:lnTo>
                  <a:pt x="492" y="531"/>
                </a:lnTo>
                <a:lnTo>
                  <a:pt x="494" y="533"/>
                </a:lnTo>
                <a:lnTo>
                  <a:pt x="496" y="535"/>
                </a:lnTo>
                <a:lnTo>
                  <a:pt x="498" y="537"/>
                </a:lnTo>
                <a:lnTo>
                  <a:pt x="500" y="539"/>
                </a:lnTo>
                <a:lnTo>
                  <a:pt x="502" y="541"/>
                </a:lnTo>
                <a:lnTo>
                  <a:pt x="504" y="543"/>
                </a:lnTo>
                <a:lnTo>
                  <a:pt x="506" y="544"/>
                </a:lnTo>
                <a:lnTo>
                  <a:pt x="508" y="546"/>
                </a:lnTo>
                <a:lnTo>
                  <a:pt x="510" y="548"/>
                </a:lnTo>
                <a:lnTo>
                  <a:pt x="512" y="549"/>
                </a:lnTo>
                <a:lnTo>
                  <a:pt x="514" y="551"/>
                </a:lnTo>
                <a:lnTo>
                  <a:pt x="516" y="552"/>
                </a:lnTo>
                <a:lnTo>
                  <a:pt x="518" y="554"/>
                </a:lnTo>
                <a:lnTo>
                  <a:pt x="520" y="555"/>
                </a:lnTo>
                <a:lnTo>
                  <a:pt x="522" y="556"/>
                </a:lnTo>
                <a:lnTo>
                  <a:pt x="524" y="557"/>
                </a:lnTo>
                <a:lnTo>
                  <a:pt x="526" y="558"/>
                </a:lnTo>
                <a:lnTo>
                  <a:pt x="528" y="559"/>
                </a:lnTo>
                <a:lnTo>
                  <a:pt x="530" y="560"/>
                </a:lnTo>
                <a:lnTo>
                  <a:pt x="532" y="561"/>
                </a:lnTo>
                <a:lnTo>
                  <a:pt x="534" y="562"/>
                </a:lnTo>
                <a:lnTo>
                  <a:pt x="536" y="562"/>
                </a:lnTo>
                <a:lnTo>
                  <a:pt x="538" y="563"/>
                </a:lnTo>
                <a:lnTo>
                  <a:pt x="540" y="564"/>
                </a:lnTo>
                <a:lnTo>
                  <a:pt x="542" y="564"/>
                </a:lnTo>
                <a:lnTo>
                  <a:pt x="544" y="564"/>
                </a:lnTo>
                <a:lnTo>
                  <a:pt x="546" y="565"/>
                </a:lnTo>
                <a:lnTo>
                  <a:pt x="548" y="565"/>
                </a:lnTo>
                <a:lnTo>
                  <a:pt x="550" y="565"/>
                </a:lnTo>
                <a:lnTo>
                  <a:pt x="552" y="565"/>
                </a:lnTo>
                <a:lnTo>
                  <a:pt x="554" y="565"/>
                </a:lnTo>
                <a:lnTo>
                  <a:pt x="556" y="565"/>
                </a:lnTo>
                <a:lnTo>
                  <a:pt x="558" y="565"/>
                </a:lnTo>
                <a:lnTo>
                  <a:pt x="560" y="564"/>
                </a:lnTo>
                <a:lnTo>
                  <a:pt x="562" y="564"/>
                </a:lnTo>
                <a:lnTo>
                  <a:pt x="564" y="563"/>
                </a:lnTo>
                <a:lnTo>
                  <a:pt x="566" y="563"/>
                </a:lnTo>
                <a:lnTo>
                  <a:pt x="568" y="562"/>
                </a:lnTo>
                <a:lnTo>
                  <a:pt x="570" y="561"/>
                </a:lnTo>
                <a:lnTo>
                  <a:pt x="572" y="560"/>
                </a:lnTo>
                <a:lnTo>
                  <a:pt x="574" y="559"/>
                </a:lnTo>
                <a:lnTo>
                  <a:pt x="576" y="558"/>
                </a:lnTo>
                <a:lnTo>
                  <a:pt x="578" y="557"/>
                </a:lnTo>
                <a:lnTo>
                  <a:pt x="580" y="556"/>
                </a:lnTo>
                <a:lnTo>
                  <a:pt x="582" y="554"/>
                </a:lnTo>
                <a:lnTo>
                  <a:pt x="584" y="553"/>
                </a:lnTo>
                <a:lnTo>
                  <a:pt x="586" y="551"/>
                </a:lnTo>
                <a:lnTo>
                  <a:pt x="588" y="550"/>
                </a:lnTo>
                <a:lnTo>
                  <a:pt x="590" y="548"/>
                </a:lnTo>
                <a:lnTo>
                  <a:pt x="592" y="546"/>
                </a:lnTo>
                <a:lnTo>
                  <a:pt x="594" y="544"/>
                </a:lnTo>
                <a:lnTo>
                  <a:pt x="596" y="542"/>
                </a:lnTo>
                <a:lnTo>
                  <a:pt x="598" y="540"/>
                </a:lnTo>
                <a:lnTo>
                  <a:pt x="600" y="537"/>
                </a:lnTo>
                <a:lnTo>
                  <a:pt x="602" y="535"/>
                </a:lnTo>
                <a:lnTo>
                  <a:pt x="604" y="532"/>
                </a:lnTo>
                <a:lnTo>
                  <a:pt x="606" y="530"/>
                </a:lnTo>
                <a:lnTo>
                  <a:pt x="608" y="527"/>
                </a:lnTo>
                <a:lnTo>
                  <a:pt x="610" y="524"/>
                </a:lnTo>
                <a:lnTo>
                  <a:pt x="612" y="521"/>
                </a:lnTo>
                <a:lnTo>
                  <a:pt x="614" y="518"/>
                </a:lnTo>
                <a:lnTo>
                  <a:pt x="616" y="515"/>
                </a:lnTo>
                <a:lnTo>
                  <a:pt x="618" y="511"/>
                </a:lnTo>
                <a:lnTo>
                  <a:pt x="620" y="508"/>
                </a:lnTo>
                <a:lnTo>
                  <a:pt x="622" y="504"/>
                </a:lnTo>
                <a:lnTo>
                  <a:pt x="624" y="501"/>
                </a:lnTo>
                <a:lnTo>
                  <a:pt x="626" y="497"/>
                </a:lnTo>
                <a:lnTo>
                  <a:pt x="628" y="493"/>
                </a:lnTo>
                <a:lnTo>
                  <a:pt x="630" y="489"/>
                </a:lnTo>
                <a:lnTo>
                  <a:pt x="632" y="485"/>
                </a:lnTo>
                <a:lnTo>
                  <a:pt x="634" y="480"/>
                </a:lnTo>
                <a:lnTo>
                  <a:pt x="636" y="476"/>
                </a:lnTo>
                <a:lnTo>
                  <a:pt x="638" y="471"/>
                </a:lnTo>
                <a:lnTo>
                  <a:pt x="640" y="467"/>
                </a:lnTo>
                <a:lnTo>
                  <a:pt x="642" y="462"/>
                </a:lnTo>
                <a:lnTo>
                  <a:pt x="644" y="457"/>
                </a:lnTo>
                <a:lnTo>
                  <a:pt x="646" y="452"/>
                </a:lnTo>
                <a:lnTo>
                  <a:pt x="648" y="447"/>
                </a:lnTo>
                <a:lnTo>
                  <a:pt x="650" y="441"/>
                </a:lnTo>
                <a:lnTo>
                  <a:pt x="652" y="436"/>
                </a:lnTo>
                <a:lnTo>
                  <a:pt x="654" y="430"/>
                </a:lnTo>
                <a:lnTo>
                  <a:pt x="656" y="425"/>
                </a:lnTo>
                <a:lnTo>
                  <a:pt x="658" y="419"/>
                </a:lnTo>
                <a:lnTo>
                  <a:pt x="660" y="413"/>
                </a:lnTo>
                <a:lnTo>
                  <a:pt x="662" y="407"/>
                </a:lnTo>
                <a:lnTo>
                  <a:pt x="664" y="400"/>
                </a:lnTo>
                <a:lnTo>
                  <a:pt x="666" y="394"/>
                </a:lnTo>
                <a:lnTo>
                  <a:pt x="668" y="387"/>
                </a:lnTo>
                <a:lnTo>
                  <a:pt x="670" y="381"/>
                </a:lnTo>
                <a:lnTo>
                  <a:pt x="672" y="374"/>
                </a:lnTo>
                <a:lnTo>
                  <a:pt x="674" y="367"/>
                </a:lnTo>
                <a:lnTo>
                  <a:pt x="676" y="360"/>
                </a:lnTo>
                <a:lnTo>
                  <a:pt x="678" y="352"/>
                </a:lnTo>
                <a:lnTo>
                  <a:pt x="680" y="345"/>
                </a:lnTo>
                <a:lnTo>
                  <a:pt x="682" y="337"/>
                </a:lnTo>
                <a:lnTo>
                  <a:pt x="684" y="330"/>
                </a:lnTo>
                <a:lnTo>
                  <a:pt x="686" y="322"/>
                </a:lnTo>
                <a:lnTo>
                  <a:pt x="688" y="314"/>
                </a:lnTo>
                <a:lnTo>
                  <a:pt x="690" y="306"/>
                </a:lnTo>
                <a:lnTo>
                  <a:pt x="692" y="297"/>
                </a:lnTo>
                <a:lnTo>
                  <a:pt x="694" y="289"/>
                </a:lnTo>
                <a:lnTo>
                  <a:pt x="696" y="280"/>
                </a:lnTo>
                <a:lnTo>
                  <a:pt x="698" y="272"/>
                </a:lnTo>
                <a:lnTo>
                  <a:pt x="700" y="263"/>
                </a:lnTo>
                <a:lnTo>
                  <a:pt x="702" y="254"/>
                </a:lnTo>
                <a:lnTo>
                  <a:pt x="704" y="244"/>
                </a:lnTo>
                <a:lnTo>
                  <a:pt x="706" y="235"/>
                </a:lnTo>
                <a:lnTo>
                  <a:pt x="708" y="225"/>
                </a:lnTo>
                <a:lnTo>
                  <a:pt x="710" y="216"/>
                </a:lnTo>
                <a:lnTo>
                  <a:pt x="712" y="206"/>
                </a:lnTo>
                <a:lnTo>
                  <a:pt x="714" y="196"/>
                </a:lnTo>
                <a:lnTo>
                  <a:pt x="716" y="186"/>
                </a:lnTo>
                <a:lnTo>
                  <a:pt x="718" y="175"/>
                </a:lnTo>
                <a:lnTo>
                  <a:pt x="720" y="165"/>
                </a:lnTo>
                <a:lnTo>
                  <a:pt x="722" y="154"/>
                </a:lnTo>
                <a:lnTo>
                  <a:pt x="724" y="143"/>
                </a:lnTo>
                <a:lnTo>
                  <a:pt x="726" y="132"/>
                </a:lnTo>
                <a:lnTo>
                  <a:pt x="728" y="121"/>
                </a:lnTo>
                <a:lnTo>
                  <a:pt x="730" y="110"/>
                </a:lnTo>
                <a:lnTo>
                  <a:pt x="732" y="98"/>
                </a:lnTo>
                <a:lnTo>
                  <a:pt x="734" y="86"/>
                </a:lnTo>
                <a:lnTo>
                  <a:pt x="736" y="74"/>
                </a:lnTo>
                <a:lnTo>
                  <a:pt x="738" y="62"/>
                </a:lnTo>
                <a:lnTo>
                  <a:pt x="740" y="50"/>
                </a:lnTo>
                <a:lnTo>
                  <a:pt x="742" y="38"/>
                </a:lnTo>
                <a:lnTo>
                  <a:pt x="744" y="25"/>
                </a:lnTo>
                <a:lnTo>
                  <a:pt x="746" y="12"/>
                </a:lnTo>
                <a:lnTo>
                  <a:pt x="748" y="0"/>
                </a:ln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1A04C24-D3D2-4C62-80FE-E16941897253}"/>
              </a:ext>
            </a:extLst>
          </p:cNvPr>
          <p:cNvGrpSpPr/>
          <p:nvPr/>
        </p:nvGrpSpPr>
        <p:grpSpPr>
          <a:xfrm>
            <a:off x="1688582" y="4399722"/>
            <a:ext cx="3246783" cy="2458278"/>
            <a:chOff x="483704" y="4399722"/>
            <a:chExt cx="3246783" cy="2458278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A124CA5-6B50-48DE-ADF8-F5FA783E05BA}"/>
                </a:ext>
              </a:extLst>
            </p:cNvPr>
            <p:cNvCxnSpPr/>
            <p:nvPr/>
          </p:nvCxnSpPr>
          <p:spPr>
            <a:xfrm>
              <a:off x="483704" y="5758070"/>
              <a:ext cx="3246783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9A21EBD-0CE2-42CD-AC71-144DE97A06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49287" y="4399722"/>
              <a:ext cx="0" cy="245827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Oval 338">
            <a:extLst>
              <a:ext uri="{FF2B5EF4-FFF2-40B4-BE49-F238E27FC236}">
                <a16:creationId xmlns:a16="http://schemas.microsoft.com/office/drawing/2014/main" id="{02C7A751-C512-4A89-A2F9-C94553FFB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014" y="4862460"/>
            <a:ext cx="889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" name="Oval 338">
            <a:extLst>
              <a:ext uri="{FF2B5EF4-FFF2-40B4-BE49-F238E27FC236}">
                <a16:creationId xmlns:a16="http://schemas.microsoft.com/office/drawing/2014/main" id="{C492789F-574C-41C1-A0E4-0580CB158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204" y="6477900"/>
            <a:ext cx="889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803FC19-CFCB-4434-80BD-6C5F517B8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86355"/>
              </p:ext>
            </p:extLst>
          </p:nvPr>
        </p:nvGraphicFramePr>
        <p:xfrm>
          <a:off x="1719429" y="4760900"/>
          <a:ext cx="77946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33160" imgH="253800" progId="Equation.DSMT4">
                  <p:embed/>
                </p:oleObj>
              </mc:Choice>
              <mc:Fallback>
                <p:oleObj name="Equation" r:id="rId22" imgW="53316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803FC19-CFCB-4434-80BD-6C5F517B86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19429" y="4760900"/>
                        <a:ext cx="779463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E06C69E-3F84-4556-8D40-A46BEF2BF7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906973"/>
              </p:ext>
            </p:extLst>
          </p:nvPr>
        </p:nvGraphicFramePr>
        <p:xfrm>
          <a:off x="3669612" y="6484938"/>
          <a:ext cx="6683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200" imgH="253800" progId="Equation.DSMT4">
                  <p:embed/>
                </p:oleObj>
              </mc:Choice>
              <mc:Fallback>
                <p:oleObj name="Equation" r:id="rId24" imgW="45720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E06C69E-3F84-4556-8D40-A46BEF2BF7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669612" y="6484938"/>
                        <a:ext cx="668337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6">
            <a:extLst>
              <a:ext uri="{FF2B5EF4-FFF2-40B4-BE49-F238E27FC236}">
                <a16:creationId xmlns:a16="http://schemas.microsoft.com/office/drawing/2014/main" id="{D0326C47-F207-43E5-94AB-B55B95C1E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4620" y="4675097"/>
            <a:ext cx="23000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Local Max: (-2,26)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7626DEF8-3C6B-44A9-A68B-94A7E9AF6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871" y="5066836"/>
            <a:ext cx="23000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Local Min:  (2,-6)</a:t>
            </a:r>
          </a:p>
        </p:txBody>
      </p:sp>
      <p:sp>
        <p:nvSpPr>
          <p:cNvPr id="25" name="Text Box 6">
            <a:extLst>
              <a:ext uri="{FF2B5EF4-FFF2-40B4-BE49-F238E27FC236}">
                <a16:creationId xmlns:a16="http://schemas.microsoft.com/office/drawing/2014/main" id="{7B2E5877-2090-4B97-AD83-08261B036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122" y="5458575"/>
            <a:ext cx="1228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Domain: 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8864DC5D-30C9-49B5-8AF6-A1FF8A23C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97323"/>
              </p:ext>
            </p:extLst>
          </p:nvPr>
        </p:nvGraphicFramePr>
        <p:xfrm>
          <a:off x="5420332" y="5538384"/>
          <a:ext cx="576262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3480" imgH="177480" progId="Equation.DSMT4">
                  <p:embed/>
                </p:oleObj>
              </mc:Choice>
              <mc:Fallback>
                <p:oleObj name="Equation" r:id="rId26" imgW="3934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8864DC5D-30C9-49B5-8AF6-A1FF8A23C4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420332" y="5538384"/>
                        <a:ext cx="576262" cy="26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6">
            <a:extLst>
              <a:ext uri="{FF2B5EF4-FFF2-40B4-BE49-F238E27FC236}">
                <a16:creationId xmlns:a16="http://schemas.microsoft.com/office/drawing/2014/main" id="{C79C06A9-83B3-4988-8622-F7FCE24CB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0647" y="5807356"/>
            <a:ext cx="1228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Range: 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33A473E2-0902-45FC-B51B-15F5E89E45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268992"/>
              </p:ext>
            </p:extLst>
          </p:nvPr>
        </p:nvGraphicFramePr>
        <p:xfrm>
          <a:off x="5435601" y="5868988"/>
          <a:ext cx="5937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06080" imgH="203040" progId="Equation.DSMT4">
                  <p:embed/>
                </p:oleObj>
              </mc:Choice>
              <mc:Fallback>
                <p:oleObj name="Equation" r:id="rId28" imgW="406080" imgH="2030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33A473E2-0902-45FC-B51B-15F5E89E45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435601" y="5868988"/>
                        <a:ext cx="593725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285DCE2A-C32D-4AA8-ACEF-B737C8912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22653"/>
              </p:ext>
            </p:extLst>
          </p:nvPr>
        </p:nvGraphicFramePr>
        <p:xfrm>
          <a:off x="5694159" y="1464826"/>
          <a:ext cx="41529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98600" imgH="304560" progId="Equation.DSMT4">
                  <p:embed/>
                </p:oleObj>
              </mc:Choice>
              <mc:Fallback>
                <p:oleObj name="Equation" r:id="rId30" imgW="2298600" imgH="3045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285DCE2A-C32D-4AA8-ACEF-B737C89120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694159" y="1464826"/>
                        <a:ext cx="415290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E8DDF791-3E6F-4D51-BFE5-AF1257F9D2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662810"/>
              </p:ext>
            </p:extLst>
          </p:nvPr>
        </p:nvGraphicFramePr>
        <p:xfrm>
          <a:off x="5686396" y="2044482"/>
          <a:ext cx="33718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866600" imgH="253800" progId="Equation.DSMT4">
                  <p:embed/>
                </p:oleObj>
              </mc:Choice>
              <mc:Fallback>
                <p:oleObj name="Equation" r:id="rId32" imgW="186660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E8DDF791-3E6F-4D51-BFE5-AF1257F9D2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686396" y="2044482"/>
                        <a:ext cx="3371850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86C27726-B180-4817-9CB9-C8D4376B7F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3574841"/>
              </p:ext>
            </p:extLst>
          </p:nvPr>
        </p:nvGraphicFramePr>
        <p:xfrm>
          <a:off x="5665511" y="2559284"/>
          <a:ext cx="32131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7680" imgH="279360" progId="Equation.DSMT4">
                  <p:embed/>
                </p:oleObj>
              </mc:Choice>
              <mc:Fallback>
                <p:oleObj name="Equation" r:id="rId34" imgW="1777680" imgH="27936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86C27726-B180-4817-9CB9-C8D4376B7F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665511" y="2559284"/>
                        <a:ext cx="3213100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D5F79FD8-AB1A-4A94-86C9-DF14A60D5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434072"/>
              </p:ext>
            </p:extLst>
          </p:nvPr>
        </p:nvGraphicFramePr>
        <p:xfrm>
          <a:off x="4899884" y="3096063"/>
          <a:ext cx="14462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99920" imgH="393480" progId="Equation.DSMT4">
                  <p:embed/>
                </p:oleObj>
              </mc:Choice>
              <mc:Fallback>
                <p:oleObj name="Equation" r:id="rId36" imgW="79992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D5F79FD8-AB1A-4A94-86C9-DF14A60D51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4899884" y="3096063"/>
                        <a:ext cx="1446212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>
            <a:extLst>
              <a:ext uri="{FF2B5EF4-FFF2-40B4-BE49-F238E27FC236}">
                <a16:creationId xmlns:a16="http://schemas.microsoft.com/office/drawing/2014/main" id="{ADE5254E-3F2B-4CE1-AC70-32D570EDC3AD}"/>
              </a:ext>
            </a:extLst>
          </p:cNvPr>
          <p:cNvGrpSpPr/>
          <p:nvPr/>
        </p:nvGrpSpPr>
        <p:grpSpPr>
          <a:xfrm>
            <a:off x="6769584" y="4211274"/>
            <a:ext cx="1994117" cy="2531665"/>
            <a:chOff x="2611438" y="2778398"/>
            <a:chExt cx="2854325" cy="3452813"/>
          </a:xfrm>
        </p:grpSpPr>
        <p:sp>
          <p:nvSpPr>
            <p:cNvPr id="34" name="Freeform 204">
              <a:extLst>
                <a:ext uri="{FF2B5EF4-FFF2-40B4-BE49-F238E27FC236}">
                  <a16:creationId xmlns:a16="http://schemas.microsoft.com/office/drawing/2014/main" id="{7629FBB9-2572-4227-A626-7358FC9D2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7475" y="2778398"/>
              <a:ext cx="2808288" cy="3452813"/>
            </a:xfrm>
            <a:custGeom>
              <a:avLst/>
              <a:gdLst>
                <a:gd name="T0" fmla="*/ 2 w 430"/>
                <a:gd name="T1" fmla="*/ 146 h 529"/>
                <a:gd name="T2" fmla="*/ 5 w 430"/>
                <a:gd name="T3" fmla="*/ 181 h 529"/>
                <a:gd name="T4" fmla="*/ 7 w 430"/>
                <a:gd name="T5" fmla="*/ 213 h 529"/>
                <a:gd name="T6" fmla="*/ 9 w 430"/>
                <a:gd name="T7" fmla="*/ 244 h 529"/>
                <a:gd name="T8" fmla="*/ 12 w 430"/>
                <a:gd name="T9" fmla="*/ 273 h 529"/>
                <a:gd name="T10" fmla="*/ 14 w 430"/>
                <a:gd name="T11" fmla="*/ 299 h 529"/>
                <a:gd name="T12" fmla="*/ 17 w 430"/>
                <a:gd name="T13" fmla="*/ 325 h 529"/>
                <a:gd name="T14" fmla="*/ 19 w 430"/>
                <a:gd name="T15" fmla="*/ 348 h 529"/>
                <a:gd name="T16" fmla="*/ 22 w 430"/>
                <a:gd name="T17" fmla="*/ 370 h 529"/>
                <a:gd name="T18" fmla="*/ 24 w 430"/>
                <a:gd name="T19" fmla="*/ 390 h 529"/>
                <a:gd name="T20" fmla="*/ 27 w 430"/>
                <a:gd name="T21" fmla="*/ 408 h 529"/>
                <a:gd name="T22" fmla="*/ 29 w 430"/>
                <a:gd name="T23" fmla="*/ 425 h 529"/>
                <a:gd name="T24" fmla="*/ 32 w 430"/>
                <a:gd name="T25" fmla="*/ 441 h 529"/>
                <a:gd name="T26" fmla="*/ 34 w 430"/>
                <a:gd name="T27" fmla="*/ 455 h 529"/>
                <a:gd name="T28" fmla="*/ 37 w 430"/>
                <a:gd name="T29" fmla="*/ 467 h 529"/>
                <a:gd name="T30" fmla="*/ 39 w 430"/>
                <a:gd name="T31" fmla="*/ 479 h 529"/>
                <a:gd name="T32" fmla="*/ 42 w 430"/>
                <a:gd name="T33" fmla="*/ 490 h 529"/>
                <a:gd name="T34" fmla="*/ 46 w 430"/>
                <a:gd name="T35" fmla="*/ 502 h 529"/>
                <a:gd name="T36" fmla="*/ 50 w 430"/>
                <a:gd name="T37" fmla="*/ 513 h 529"/>
                <a:gd name="T38" fmla="*/ 56 w 430"/>
                <a:gd name="T39" fmla="*/ 524 h 529"/>
                <a:gd name="T40" fmla="*/ 67 w 430"/>
                <a:gd name="T41" fmla="*/ 529 h 529"/>
                <a:gd name="T42" fmla="*/ 80 w 430"/>
                <a:gd name="T43" fmla="*/ 515 h 529"/>
                <a:gd name="T44" fmla="*/ 93 w 430"/>
                <a:gd name="T45" fmla="*/ 486 h 529"/>
                <a:gd name="T46" fmla="*/ 105 w 430"/>
                <a:gd name="T47" fmla="*/ 445 h 529"/>
                <a:gd name="T48" fmla="*/ 118 w 430"/>
                <a:gd name="T49" fmla="*/ 398 h 529"/>
                <a:gd name="T50" fmla="*/ 131 w 430"/>
                <a:gd name="T51" fmla="*/ 346 h 529"/>
                <a:gd name="T52" fmla="*/ 143 w 430"/>
                <a:gd name="T53" fmla="*/ 295 h 529"/>
                <a:gd name="T54" fmla="*/ 156 w 430"/>
                <a:gd name="T55" fmla="*/ 245 h 529"/>
                <a:gd name="T56" fmla="*/ 169 w 430"/>
                <a:gd name="T57" fmla="*/ 201 h 529"/>
                <a:gd name="T58" fmla="*/ 181 w 430"/>
                <a:gd name="T59" fmla="*/ 163 h 529"/>
                <a:gd name="T60" fmla="*/ 194 w 430"/>
                <a:gd name="T61" fmla="*/ 133 h 529"/>
                <a:gd name="T62" fmla="*/ 206 w 430"/>
                <a:gd name="T63" fmla="*/ 112 h 529"/>
                <a:gd name="T64" fmla="*/ 219 w 430"/>
                <a:gd name="T65" fmla="*/ 101 h 529"/>
                <a:gd name="T66" fmla="*/ 232 w 430"/>
                <a:gd name="T67" fmla="*/ 100 h 529"/>
                <a:gd name="T68" fmla="*/ 244 w 430"/>
                <a:gd name="T69" fmla="*/ 109 h 529"/>
                <a:gd name="T70" fmla="*/ 257 w 430"/>
                <a:gd name="T71" fmla="*/ 127 h 529"/>
                <a:gd name="T72" fmla="*/ 270 w 430"/>
                <a:gd name="T73" fmla="*/ 153 h 529"/>
                <a:gd name="T74" fmla="*/ 282 w 430"/>
                <a:gd name="T75" fmla="*/ 185 h 529"/>
                <a:gd name="T76" fmla="*/ 295 w 430"/>
                <a:gd name="T77" fmla="*/ 222 h 529"/>
                <a:gd name="T78" fmla="*/ 308 w 430"/>
                <a:gd name="T79" fmla="*/ 261 h 529"/>
                <a:gd name="T80" fmla="*/ 320 w 430"/>
                <a:gd name="T81" fmla="*/ 299 h 529"/>
                <a:gd name="T82" fmla="*/ 333 w 430"/>
                <a:gd name="T83" fmla="*/ 334 h 529"/>
                <a:gd name="T84" fmla="*/ 346 w 430"/>
                <a:gd name="T85" fmla="*/ 360 h 529"/>
                <a:gd name="T86" fmla="*/ 358 w 430"/>
                <a:gd name="T87" fmla="*/ 375 h 529"/>
                <a:gd name="T88" fmla="*/ 371 w 430"/>
                <a:gd name="T89" fmla="*/ 374 h 529"/>
                <a:gd name="T90" fmla="*/ 384 w 430"/>
                <a:gd name="T91" fmla="*/ 352 h 529"/>
                <a:gd name="T92" fmla="*/ 396 w 430"/>
                <a:gd name="T93" fmla="*/ 303 h 529"/>
                <a:gd name="T94" fmla="*/ 404 w 430"/>
                <a:gd name="T95" fmla="*/ 258 h 529"/>
                <a:gd name="T96" fmla="*/ 410 w 430"/>
                <a:gd name="T97" fmla="*/ 211 h 529"/>
                <a:gd name="T98" fmla="*/ 417 w 430"/>
                <a:gd name="T99" fmla="*/ 155 h 529"/>
                <a:gd name="T100" fmla="*/ 422 w 430"/>
                <a:gd name="T101" fmla="*/ 95 h 529"/>
                <a:gd name="T102" fmla="*/ 425 w 430"/>
                <a:gd name="T103" fmla="*/ 57 h 529"/>
                <a:gd name="T104" fmla="*/ 429 w 430"/>
                <a:gd name="T105" fmla="*/ 17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0" h="529">
                  <a:moveTo>
                    <a:pt x="0" y="117"/>
                  </a:moveTo>
                  <a:lnTo>
                    <a:pt x="1" y="124"/>
                  </a:lnTo>
                  <a:lnTo>
                    <a:pt x="1" y="132"/>
                  </a:lnTo>
                  <a:lnTo>
                    <a:pt x="2" y="139"/>
                  </a:lnTo>
                  <a:lnTo>
                    <a:pt x="2" y="146"/>
                  </a:lnTo>
                  <a:lnTo>
                    <a:pt x="3" y="153"/>
                  </a:lnTo>
                  <a:lnTo>
                    <a:pt x="3" y="160"/>
                  </a:lnTo>
                  <a:lnTo>
                    <a:pt x="4" y="167"/>
                  </a:lnTo>
                  <a:lnTo>
                    <a:pt x="4" y="174"/>
                  </a:lnTo>
                  <a:lnTo>
                    <a:pt x="5" y="181"/>
                  </a:lnTo>
                  <a:lnTo>
                    <a:pt x="5" y="187"/>
                  </a:lnTo>
                  <a:lnTo>
                    <a:pt x="6" y="194"/>
                  </a:lnTo>
                  <a:lnTo>
                    <a:pt x="6" y="200"/>
                  </a:lnTo>
                  <a:lnTo>
                    <a:pt x="7" y="207"/>
                  </a:lnTo>
                  <a:lnTo>
                    <a:pt x="7" y="213"/>
                  </a:lnTo>
                  <a:lnTo>
                    <a:pt x="7" y="220"/>
                  </a:lnTo>
                  <a:lnTo>
                    <a:pt x="8" y="226"/>
                  </a:lnTo>
                  <a:lnTo>
                    <a:pt x="8" y="232"/>
                  </a:lnTo>
                  <a:lnTo>
                    <a:pt x="9" y="238"/>
                  </a:lnTo>
                  <a:lnTo>
                    <a:pt x="9" y="244"/>
                  </a:lnTo>
                  <a:lnTo>
                    <a:pt x="10" y="250"/>
                  </a:lnTo>
                  <a:lnTo>
                    <a:pt x="10" y="256"/>
                  </a:lnTo>
                  <a:lnTo>
                    <a:pt x="11" y="261"/>
                  </a:lnTo>
                  <a:lnTo>
                    <a:pt x="11" y="267"/>
                  </a:lnTo>
                  <a:lnTo>
                    <a:pt x="12" y="273"/>
                  </a:lnTo>
                  <a:lnTo>
                    <a:pt x="12" y="278"/>
                  </a:lnTo>
                  <a:lnTo>
                    <a:pt x="13" y="284"/>
                  </a:lnTo>
                  <a:lnTo>
                    <a:pt x="13" y="289"/>
                  </a:lnTo>
                  <a:lnTo>
                    <a:pt x="14" y="294"/>
                  </a:lnTo>
                  <a:lnTo>
                    <a:pt x="14" y="299"/>
                  </a:lnTo>
                  <a:lnTo>
                    <a:pt x="15" y="305"/>
                  </a:lnTo>
                  <a:lnTo>
                    <a:pt x="15" y="310"/>
                  </a:lnTo>
                  <a:lnTo>
                    <a:pt x="16" y="315"/>
                  </a:lnTo>
                  <a:lnTo>
                    <a:pt x="16" y="320"/>
                  </a:lnTo>
                  <a:lnTo>
                    <a:pt x="17" y="325"/>
                  </a:lnTo>
                  <a:lnTo>
                    <a:pt x="17" y="329"/>
                  </a:lnTo>
                  <a:lnTo>
                    <a:pt x="18" y="334"/>
                  </a:lnTo>
                  <a:lnTo>
                    <a:pt x="18" y="339"/>
                  </a:lnTo>
                  <a:lnTo>
                    <a:pt x="19" y="343"/>
                  </a:lnTo>
                  <a:lnTo>
                    <a:pt x="19" y="348"/>
                  </a:lnTo>
                  <a:lnTo>
                    <a:pt x="20" y="352"/>
                  </a:lnTo>
                  <a:lnTo>
                    <a:pt x="20" y="357"/>
                  </a:lnTo>
                  <a:lnTo>
                    <a:pt x="21" y="361"/>
                  </a:lnTo>
                  <a:lnTo>
                    <a:pt x="21" y="365"/>
                  </a:lnTo>
                  <a:lnTo>
                    <a:pt x="22" y="370"/>
                  </a:lnTo>
                  <a:lnTo>
                    <a:pt x="22" y="374"/>
                  </a:lnTo>
                  <a:lnTo>
                    <a:pt x="23" y="378"/>
                  </a:lnTo>
                  <a:lnTo>
                    <a:pt x="23" y="382"/>
                  </a:lnTo>
                  <a:lnTo>
                    <a:pt x="24" y="386"/>
                  </a:lnTo>
                  <a:lnTo>
                    <a:pt x="24" y="390"/>
                  </a:lnTo>
                  <a:lnTo>
                    <a:pt x="25" y="394"/>
                  </a:lnTo>
                  <a:lnTo>
                    <a:pt x="25" y="397"/>
                  </a:lnTo>
                  <a:lnTo>
                    <a:pt x="26" y="401"/>
                  </a:lnTo>
                  <a:lnTo>
                    <a:pt x="26" y="405"/>
                  </a:lnTo>
                  <a:lnTo>
                    <a:pt x="27" y="408"/>
                  </a:lnTo>
                  <a:lnTo>
                    <a:pt x="27" y="412"/>
                  </a:lnTo>
                  <a:lnTo>
                    <a:pt x="28" y="415"/>
                  </a:lnTo>
                  <a:lnTo>
                    <a:pt x="28" y="419"/>
                  </a:lnTo>
                  <a:lnTo>
                    <a:pt x="29" y="422"/>
                  </a:lnTo>
                  <a:lnTo>
                    <a:pt x="29" y="425"/>
                  </a:lnTo>
                  <a:lnTo>
                    <a:pt x="30" y="428"/>
                  </a:lnTo>
                  <a:lnTo>
                    <a:pt x="30" y="432"/>
                  </a:lnTo>
                  <a:lnTo>
                    <a:pt x="31" y="435"/>
                  </a:lnTo>
                  <a:lnTo>
                    <a:pt x="31" y="438"/>
                  </a:lnTo>
                  <a:lnTo>
                    <a:pt x="32" y="441"/>
                  </a:lnTo>
                  <a:lnTo>
                    <a:pt x="32" y="444"/>
                  </a:lnTo>
                  <a:lnTo>
                    <a:pt x="33" y="446"/>
                  </a:lnTo>
                  <a:lnTo>
                    <a:pt x="33" y="449"/>
                  </a:lnTo>
                  <a:lnTo>
                    <a:pt x="34" y="452"/>
                  </a:lnTo>
                  <a:lnTo>
                    <a:pt x="34" y="455"/>
                  </a:lnTo>
                  <a:lnTo>
                    <a:pt x="35" y="457"/>
                  </a:lnTo>
                  <a:lnTo>
                    <a:pt x="35" y="460"/>
                  </a:lnTo>
                  <a:lnTo>
                    <a:pt x="36" y="463"/>
                  </a:lnTo>
                  <a:lnTo>
                    <a:pt x="36" y="465"/>
                  </a:lnTo>
                  <a:lnTo>
                    <a:pt x="37" y="467"/>
                  </a:lnTo>
                  <a:lnTo>
                    <a:pt x="37" y="470"/>
                  </a:lnTo>
                  <a:lnTo>
                    <a:pt x="38" y="472"/>
                  </a:lnTo>
                  <a:lnTo>
                    <a:pt x="38" y="474"/>
                  </a:lnTo>
                  <a:lnTo>
                    <a:pt x="39" y="477"/>
                  </a:lnTo>
                  <a:lnTo>
                    <a:pt x="39" y="479"/>
                  </a:lnTo>
                  <a:lnTo>
                    <a:pt x="40" y="481"/>
                  </a:lnTo>
                  <a:lnTo>
                    <a:pt x="40" y="483"/>
                  </a:lnTo>
                  <a:lnTo>
                    <a:pt x="41" y="485"/>
                  </a:lnTo>
                  <a:lnTo>
                    <a:pt x="41" y="487"/>
                  </a:lnTo>
                  <a:lnTo>
                    <a:pt x="42" y="490"/>
                  </a:lnTo>
                  <a:lnTo>
                    <a:pt x="43" y="493"/>
                  </a:lnTo>
                  <a:lnTo>
                    <a:pt x="44" y="495"/>
                  </a:lnTo>
                  <a:lnTo>
                    <a:pt x="44" y="498"/>
                  </a:lnTo>
                  <a:lnTo>
                    <a:pt x="45" y="500"/>
                  </a:lnTo>
                  <a:lnTo>
                    <a:pt x="46" y="502"/>
                  </a:lnTo>
                  <a:lnTo>
                    <a:pt x="47" y="505"/>
                  </a:lnTo>
                  <a:lnTo>
                    <a:pt x="47" y="507"/>
                  </a:lnTo>
                  <a:lnTo>
                    <a:pt x="48" y="509"/>
                  </a:lnTo>
                  <a:lnTo>
                    <a:pt x="49" y="511"/>
                  </a:lnTo>
                  <a:lnTo>
                    <a:pt x="50" y="513"/>
                  </a:lnTo>
                  <a:lnTo>
                    <a:pt x="51" y="516"/>
                  </a:lnTo>
                  <a:lnTo>
                    <a:pt x="52" y="518"/>
                  </a:lnTo>
                  <a:lnTo>
                    <a:pt x="53" y="520"/>
                  </a:lnTo>
                  <a:lnTo>
                    <a:pt x="55" y="522"/>
                  </a:lnTo>
                  <a:lnTo>
                    <a:pt x="56" y="524"/>
                  </a:lnTo>
                  <a:lnTo>
                    <a:pt x="58" y="526"/>
                  </a:lnTo>
                  <a:lnTo>
                    <a:pt x="60" y="527"/>
                  </a:lnTo>
                  <a:lnTo>
                    <a:pt x="62" y="529"/>
                  </a:lnTo>
                  <a:lnTo>
                    <a:pt x="65" y="529"/>
                  </a:lnTo>
                  <a:lnTo>
                    <a:pt x="67" y="529"/>
                  </a:lnTo>
                  <a:lnTo>
                    <a:pt x="70" y="528"/>
                  </a:lnTo>
                  <a:lnTo>
                    <a:pt x="72" y="526"/>
                  </a:lnTo>
                  <a:lnTo>
                    <a:pt x="75" y="523"/>
                  </a:lnTo>
                  <a:lnTo>
                    <a:pt x="77" y="519"/>
                  </a:lnTo>
                  <a:lnTo>
                    <a:pt x="80" y="515"/>
                  </a:lnTo>
                  <a:lnTo>
                    <a:pt x="82" y="510"/>
                  </a:lnTo>
                  <a:lnTo>
                    <a:pt x="85" y="505"/>
                  </a:lnTo>
                  <a:lnTo>
                    <a:pt x="88" y="499"/>
                  </a:lnTo>
                  <a:lnTo>
                    <a:pt x="90" y="493"/>
                  </a:lnTo>
                  <a:lnTo>
                    <a:pt x="93" y="486"/>
                  </a:lnTo>
                  <a:lnTo>
                    <a:pt x="95" y="479"/>
                  </a:lnTo>
                  <a:lnTo>
                    <a:pt x="98" y="471"/>
                  </a:lnTo>
                  <a:lnTo>
                    <a:pt x="100" y="463"/>
                  </a:lnTo>
                  <a:lnTo>
                    <a:pt x="103" y="454"/>
                  </a:lnTo>
                  <a:lnTo>
                    <a:pt x="105" y="445"/>
                  </a:lnTo>
                  <a:lnTo>
                    <a:pt x="108" y="436"/>
                  </a:lnTo>
                  <a:lnTo>
                    <a:pt x="110" y="427"/>
                  </a:lnTo>
                  <a:lnTo>
                    <a:pt x="113" y="417"/>
                  </a:lnTo>
                  <a:lnTo>
                    <a:pt x="115" y="408"/>
                  </a:lnTo>
                  <a:lnTo>
                    <a:pt x="118" y="398"/>
                  </a:lnTo>
                  <a:lnTo>
                    <a:pt x="120" y="388"/>
                  </a:lnTo>
                  <a:lnTo>
                    <a:pt x="123" y="377"/>
                  </a:lnTo>
                  <a:lnTo>
                    <a:pt x="125" y="367"/>
                  </a:lnTo>
                  <a:lnTo>
                    <a:pt x="128" y="357"/>
                  </a:lnTo>
                  <a:lnTo>
                    <a:pt x="131" y="346"/>
                  </a:lnTo>
                  <a:lnTo>
                    <a:pt x="133" y="336"/>
                  </a:lnTo>
                  <a:lnTo>
                    <a:pt x="136" y="325"/>
                  </a:lnTo>
                  <a:lnTo>
                    <a:pt x="138" y="315"/>
                  </a:lnTo>
                  <a:lnTo>
                    <a:pt x="141" y="305"/>
                  </a:lnTo>
                  <a:lnTo>
                    <a:pt x="143" y="295"/>
                  </a:lnTo>
                  <a:lnTo>
                    <a:pt x="146" y="284"/>
                  </a:lnTo>
                  <a:lnTo>
                    <a:pt x="148" y="274"/>
                  </a:lnTo>
                  <a:lnTo>
                    <a:pt x="151" y="265"/>
                  </a:lnTo>
                  <a:lnTo>
                    <a:pt x="153" y="255"/>
                  </a:lnTo>
                  <a:lnTo>
                    <a:pt x="156" y="245"/>
                  </a:lnTo>
                  <a:lnTo>
                    <a:pt x="158" y="236"/>
                  </a:lnTo>
                  <a:lnTo>
                    <a:pt x="161" y="227"/>
                  </a:lnTo>
                  <a:lnTo>
                    <a:pt x="163" y="218"/>
                  </a:lnTo>
                  <a:lnTo>
                    <a:pt x="166" y="209"/>
                  </a:lnTo>
                  <a:lnTo>
                    <a:pt x="169" y="201"/>
                  </a:lnTo>
                  <a:lnTo>
                    <a:pt x="171" y="192"/>
                  </a:lnTo>
                  <a:lnTo>
                    <a:pt x="174" y="185"/>
                  </a:lnTo>
                  <a:lnTo>
                    <a:pt x="176" y="177"/>
                  </a:lnTo>
                  <a:lnTo>
                    <a:pt x="179" y="170"/>
                  </a:lnTo>
                  <a:lnTo>
                    <a:pt x="181" y="163"/>
                  </a:lnTo>
                  <a:lnTo>
                    <a:pt x="184" y="156"/>
                  </a:lnTo>
                  <a:lnTo>
                    <a:pt x="186" y="150"/>
                  </a:lnTo>
                  <a:lnTo>
                    <a:pt x="189" y="144"/>
                  </a:lnTo>
                  <a:lnTo>
                    <a:pt x="191" y="138"/>
                  </a:lnTo>
                  <a:lnTo>
                    <a:pt x="194" y="133"/>
                  </a:lnTo>
                  <a:lnTo>
                    <a:pt x="196" y="128"/>
                  </a:lnTo>
                  <a:lnTo>
                    <a:pt x="199" y="123"/>
                  </a:lnTo>
                  <a:lnTo>
                    <a:pt x="201" y="119"/>
                  </a:lnTo>
                  <a:lnTo>
                    <a:pt x="204" y="116"/>
                  </a:lnTo>
                  <a:lnTo>
                    <a:pt x="206" y="112"/>
                  </a:lnTo>
                  <a:lnTo>
                    <a:pt x="209" y="109"/>
                  </a:lnTo>
                  <a:lnTo>
                    <a:pt x="212" y="107"/>
                  </a:lnTo>
                  <a:lnTo>
                    <a:pt x="214" y="104"/>
                  </a:lnTo>
                  <a:lnTo>
                    <a:pt x="217" y="103"/>
                  </a:lnTo>
                  <a:lnTo>
                    <a:pt x="219" y="101"/>
                  </a:lnTo>
                  <a:lnTo>
                    <a:pt x="222" y="100"/>
                  </a:lnTo>
                  <a:lnTo>
                    <a:pt x="224" y="100"/>
                  </a:lnTo>
                  <a:lnTo>
                    <a:pt x="227" y="100"/>
                  </a:lnTo>
                  <a:lnTo>
                    <a:pt x="229" y="100"/>
                  </a:lnTo>
                  <a:lnTo>
                    <a:pt x="232" y="100"/>
                  </a:lnTo>
                  <a:lnTo>
                    <a:pt x="234" y="101"/>
                  </a:lnTo>
                  <a:lnTo>
                    <a:pt x="237" y="103"/>
                  </a:lnTo>
                  <a:lnTo>
                    <a:pt x="239" y="104"/>
                  </a:lnTo>
                  <a:lnTo>
                    <a:pt x="242" y="107"/>
                  </a:lnTo>
                  <a:lnTo>
                    <a:pt x="244" y="109"/>
                  </a:lnTo>
                  <a:lnTo>
                    <a:pt x="247" y="112"/>
                  </a:lnTo>
                  <a:lnTo>
                    <a:pt x="250" y="115"/>
                  </a:lnTo>
                  <a:lnTo>
                    <a:pt x="252" y="119"/>
                  </a:lnTo>
                  <a:lnTo>
                    <a:pt x="255" y="123"/>
                  </a:lnTo>
                  <a:lnTo>
                    <a:pt x="257" y="127"/>
                  </a:lnTo>
                  <a:lnTo>
                    <a:pt x="260" y="132"/>
                  </a:lnTo>
                  <a:lnTo>
                    <a:pt x="262" y="137"/>
                  </a:lnTo>
                  <a:lnTo>
                    <a:pt x="265" y="142"/>
                  </a:lnTo>
                  <a:lnTo>
                    <a:pt x="267" y="147"/>
                  </a:lnTo>
                  <a:lnTo>
                    <a:pt x="270" y="153"/>
                  </a:lnTo>
                  <a:lnTo>
                    <a:pt x="272" y="159"/>
                  </a:lnTo>
                  <a:lnTo>
                    <a:pt x="275" y="165"/>
                  </a:lnTo>
                  <a:lnTo>
                    <a:pt x="277" y="172"/>
                  </a:lnTo>
                  <a:lnTo>
                    <a:pt x="280" y="178"/>
                  </a:lnTo>
                  <a:lnTo>
                    <a:pt x="282" y="185"/>
                  </a:lnTo>
                  <a:lnTo>
                    <a:pt x="285" y="192"/>
                  </a:lnTo>
                  <a:lnTo>
                    <a:pt x="287" y="200"/>
                  </a:lnTo>
                  <a:lnTo>
                    <a:pt x="290" y="207"/>
                  </a:lnTo>
                  <a:lnTo>
                    <a:pt x="293" y="214"/>
                  </a:lnTo>
                  <a:lnTo>
                    <a:pt x="295" y="222"/>
                  </a:lnTo>
                  <a:lnTo>
                    <a:pt x="298" y="230"/>
                  </a:lnTo>
                  <a:lnTo>
                    <a:pt x="300" y="238"/>
                  </a:lnTo>
                  <a:lnTo>
                    <a:pt x="303" y="245"/>
                  </a:lnTo>
                  <a:lnTo>
                    <a:pt x="305" y="253"/>
                  </a:lnTo>
                  <a:lnTo>
                    <a:pt x="308" y="261"/>
                  </a:lnTo>
                  <a:lnTo>
                    <a:pt x="310" y="269"/>
                  </a:lnTo>
                  <a:lnTo>
                    <a:pt x="313" y="277"/>
                  </a:lnTo>
                  <a:lnTo>
                    <a:pt x="315" y="284"/>
                  </a:lnTo>
                  <a:lnTo>
                    <a:pt x="318" y="292"/>
                  </a:lnTo>
                  <a:lnTo>
                    <a:pt x="320" y="299"/>
                  </a:lnTo>
                  <a:lnTo>
                    <a:pt x="323" y="307"/>
                  </a:lnTo>
                  <a:lnTo>
                    <a:pt x="325" y="314"/>
                  </a:lnTo>
                  <a:lnTo>
                    <a:pt x="328" y="321"/>
                  </a:lnTo>
                  <a:lnTo>
                    <a:pt x="331" y="327"/>
                  </a:lnTo>
                  <a:lnTo>
                    <a:pt x="333" y="334"/>
                  </a:lnTo>
                  <a:lnTo>
                    <a:pt x="336" y="340"/>
                  </a:lnTo>
                  <a:lnTo>
                    <a:pt x="338" y="345"/>
                  </a:lnTo>
                  <a:lnTo>
                    <a:pt x="341" y="351"/>
                  </a:lnTo>
                  <a:lnTo>
                    <a:pt x="343" y="356"/>
                  </a:lnTo>
                  <a:lnTo>
                    <a:pt x="346" y="360"/>
                  </a:lnTo>
                  <a:lnTo>
                    <a:pt x="348" y="364"/>
                  </a:lnTo>
                  <a:lnTo>
                    <a:pt x="351" y="368"/>
                  </a:lnTo>
                  <a:lnTo>
                    <a:pt x="353" y="371"/>
                  </a:lnTo>
                  <a:lnTo>
                    <a:pt x="356" y="373"/>
                  </a:lnTo>
                  <a:lnTo>
                    <a:pt x="358" y="375"/>
                  </a:lnTo>
                  <a:lnTo>
                    <a:pt x="361" y="377"/>
                  </a:lnTo>
                  <a:lnTo>
                    <a:pt x="363" y="377"/>
                  </a:lnTo>
                  <a:lnTo>
                    <a:pt x="366" y="377"/>
                  </a:lnTo>
                  <a:lnTo>
                    <a:pt x="369" y="376"/>
                  </a:lnTo>
                  <a:lnTo>
                    <a:pt x="371" y="374"/>
                  </a:lnTo>
                  <a:lnTo>
                    <a:pt x="374" y="372"/>
                  </a:lnTo>
                  <a:lnTo>
                    <a:pt x="376" y="368"/>
                  </a:lnTo>
                  <a:lnTo>
                    <a:pt x="379" y="364"/>
                  </a:lnTo>
                  <a:lnTo>
                    <a:pt x="381" y="358"/>
                  </a:lnTo>
                  <a:lnTo>
                    <a:pt x="384" y="352"/>
                  </a:lnTo>
                  <a:lnTo>
                    <a:pt x="386" y="344"/>
                  </a:lnTo>
                  <a:lnTo>
                    <a:pt x="389" y="336"/>
                  </a:lnTo>
                  <a:lnTo>
                    <a:pt x="391" y="326"/>
                  </a:lnTo>
                  <a:lnTo>
                    <a:pt x="394" y="315"/>
                  </a:lnTo>
                  <a:lnTo>
                    <a:pt x="396" y="303"/>
                  </a:lnTo>
                  <a:lnTo>
                    <a:pt x="399" y="289"/>
                  </a:lnTo>
                  <a:lnTo>
                    <a:pt x="400" y="282"/>
                  </a:lnTo>
                  <a:lnTo>
                    <a:pt x="401" y="275"/>
                  </a:lnTo>
                  <a:lnTo>
                    <a:pt x="403" y="267"/>
                  </a:lnTo>
                  <a:lnTo>
                    <a:pt x="404" y="258"/>
                  </a:lnTo>
                  <a:lnTo>
                    <a:pt x="405" y="250"/>
                  </a:lnTo>
                  <a:lnTo>
                    <a:pt x="406" y="241"/>
                  </a:lnTo>
                  <a:lnTo>
                    <a:pt x="408" y="231"/>
                  </a:lnTo>
                  <a:lnTo>
                    <a:pt x="409" y="222"/>
                  </a:lnTo>
                  <a:lnTo>
                    <a:pt x="410" y="211"/>
                  </a:lnTo>
                  <a:lnTo>
                    <a:pt x="412" y="201"/>
                  </a:lnTo>
                  <a:lnTo>
                    <a:pt x="413" y="190"/>
                  </a:lnTo>
                  <a:lnTo>
                    <a:pt x="414" y="179"/>
                  </a:lnTo>
                  <a:lnTo>
                    <a:pt x="415" y="167"/>
                  </a:lnTo>
                  <a:lnTo>
                    <a:pt x="417" y="155"/>
                  </a:lnTo>
                  <a:lnTo>
                    <a:pt x="418" y="142"/>
                  </a:lnTo>
                  <a:lnTo>
                    <a:pt x="419" y="129"/>
                  </a:lnTo>
                  <a:lnTo>
                    <a:pt x="420" y="116"/>
                  </a:lnTo>
                  <a:lnTo>
                    <a:pt x="422" y="102"/>
                  </a:lnTo>
                  <a:lnTo>
                    <a:pt x="422" y="95"/>
                  </a:lnTo>
                  <a:lnTo>
                    <a:pt x="423" y="87"/>
                  </a:lnTo>
                  <a:lnTo>
                    <a:pt x="424" y="80"/>
                  </a:lnTo>
                  <a:lnTo>
                    <a:pt x="424" y="73"/>
                  </a:lnTo>
                  <a:lnTo>
                    <a:pt x="425" y="65"/>
                  </a:lnTo>
                  <a:lnTo>
                    <a:pt x="425" y="57"/>
                  </a:lnTo>
                  <a:lnTo>
                    <a:pt x="426" y="49"/>
                  </a:lnTo>
                  <a:lnTo>
                    <a:pt x="427" y="41"/>
                  </a:lnTo>
                  <a:lnTo>
                    <a:pt x="427" y="33"/>
                  </a:lnTo>
                  <a:lnTo>
                    <a:pt x="428" y="25"/>
                  </a:lnTo>
                  <a:lnTo>
                    <a:pt x="429" y="17"/>
                  </a:lnTo>
                  <a:lnTo>
                    <a:pt x="429" y="8"/>
                  </a:lnTo>
                  <a:lnTo>
                    <a:pt x="430" y="0"/>
                  </a:lnTo>
                </a:path>
              </a:pathLst>
            </a:custGeom>
            <a:noFill/>
            <a:ln w="2921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Freeform 203">
              <a:extLst>
                <a:ext uri="{FF2B5EF4-FFF2-40B4-BE49-F238E27FC236}">
                  <a16:creationId xmlns:a16="http://schemas.microsoft.com/office/drawing/2014/main" id="{61D6E0C3-486E-4E48-9459-505169FC0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438" y="2803798"/>
              <a:ext cx="46038" cy="738188"/>
            </a:xfrm>
            <a:custGeom>
              <a:avLst/>
              <a:gdLst>
                <a:gd name="T0" fmla="*/ 7 w 7"/>
                <a:gd name="T1" fmla="*/ 113 h 113"/>
                <a:gd name="T2" fmla="*/ 7 w 7"/>
                <a:gd name="T3" fmla="*/ 106 h 113"/>
                <a:gd name="T4" fmla="*/ 6 w 7"/>
                <a:gd name="T5" fmla="*/ 98 h 113"/>
                <a:gd name="T6" fmla="*/ 6 w 7"/>
                <a:gd name="T7" fmla="*/ 90 h 113"/>
                <a:gd name="T8" fmla="*/ 5 w 7"/>
                <a:gd name="T9" fmla="*/ 83 h 113"/>
                <a:gd name="T10" fmla="*/ 5 w 7"/>
                <a:gd name="T11" fmla="*/ 75 h 113"/>
                <a:gd name="T12" fmla="*/ 4 w 7"/>
                <a:gd name="T13" fmla="*/ 67 h 113"/>
                <a:gd name="T14" fmla="*/ 4 w 7"/>
                <a:gd name="T15" fmla="*/ 59 h 113"/>
                <a:gd name="T16" fmla="*/ 3 w 7"/>
                <a:gd name="T17" fmla="*/ 51 h 113"/>
                <a:gd name="T18" fmla="*/ 3 w 7"/>
                <a:gd name="T19" fmla="*/ 43 h 113"/>
                <a:gd name="T20" fmla="*/ 2 w 7"/>
                <a:gd name="T21" fmla="*/ 34 h 113"/>
                <a:gd name="T22" fmla="*/ 2 w 7"/>
                <a:gd name="T23" fmla="*/ 26 h 113"/>
                <a:gd name="T24" fmla="*/ 1 w 7"/>
                <a:gd name="T25" fmla="*/ 17 h 113"/>
                <a:gd name="T26" fmla="*/ 1 w 7"/>
                <a:gd name="T27" fmla="*/ 9 h 113"/>
                <a:gd name="T28" fmla="*/ 0 w 7"/>
                <a:gd name="T2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" h="113">
                  <a:moveTo>
                    <a:pt x="7" y="113"/>
                  </a:moveTo>
                  <a:lnTo>
                    <a:pt x="7" y="106"/>
                  </a:lnTo>
                  <a:lnTo>
                    <a:pt x="6" y="98"/>
                  </a:lnTo>
                  <a:lnTo>
                    <a:pt x="6" y="90"/>
                  </a:lnTo>
                  <a:lnTo>
                    <a:pt x="5" y="83"/>
                  </a:lnTo>
                  <a:lnTo>
                    <a:pt x="5" y="75"/>
                  </a:lnTo>
                  <a:lnTo>
                    <a:pt x="4" y="67"/>
                  </a:lnTo>
                  <a:lnTo>
                    <a:pt x="4" y="59"/>
                  </a:lnTo>
                  <a:lnTo>
                    <a:pt x="3" y="51"/>
                  </a:lnTo>
                  <a:lnTo>
                    <a:pt x="3" y="43"/>
                  </a:lnTo>
                  <a:lnTo>
                    <a:pt x="2" y="34"/>
                  </a:lnTo>
                  <a:lnTo>
                    <a:pt x="2" y="26"/>
                  </a:lnTo>
                  <a:lnTo>
                    <a:pt x="1" y="17"/>
                  </a:lnTo>
                  <a:lnTo>
                    <a:pt x="1" y="9"/>
                  </a:lnTo>
                  <a:lnTo>
                    <a:pt x="0" y="0"/>
                  </a:lnTo>
                </a:path>
              </a:pathLst>
            </a:custGeom>
            <a:noFill/>
            <a:ln w="2921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760B6F1-1DF3-4940-8069-2A5CC4F0CE1A}"/>
              </a:ext>
            </a:extLst>
          </p:cNvPr>
          <p:cNvGrpSpPr/>
          <p:nvPr/>
        </p:nvGrpSpPr>
        <p:grpSpPr>
          <a:xfrm>
            <a:off x="6891154" y="3973282"/>
            <a:ext cx="3246783" cy="2458278"/>
            <a:chOff x="483704" y="4399722"/>
            <a:chExt cx="3246783" cy="2458278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262681CA-E18A-40D1-9CCC-61EE309D1EE8}"/>
                </a:ext>
              </a:extLst>
            </p:cNvPr>
            <p:cNvCxnSpPr/>
            <p:nvPr/>
          </p:nvCxnSpPr>
          <p:spPr>
            <a:xfrm>
              <a:off x="483704" y="5758070"/>
              <a:ext cx="3246783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E2C09AD9-5ED6-4170-942C-132BA485B2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49287" y="4399722"/>
              <a:ext cx="0" cy="245827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3D74F29F-F04F-4CEF-ADF1-AD9211F7F9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304344"/>
              </p:ext>
            </p:extLst>
          </p:nvPr>
        </p:nvGraphicFramePr>
        <p:xfrm>
          <a:off x="6425734" y="3161179"/>
          <a:ext cx="15065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55600" imgH="253800" progId="Equation.DSMT4">
                  <p:embed/>
                </p:oleObj>
              </mc:Choice>
              <mc:Fallback>
                <p:oleObj name="Equation" r:id="rId38" imgW="1155600" imgH="2538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3D74F29F-F04F-4CEF-ADF1-AD9211F7F9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6425734" y="3161179"/>
                        <a:ext cx="1506538" cy="37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814AADEC-7155-46F4-8AB7-6023C55F21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142462"/>
              </p:ext>
            </p:extLst>
          </p:nvPr>
        </p:nvGraphicFramePr>
        <p:xfrm>
          <a:off x="8052354" y="3164617"/>
          <a:ext cx="1407632" cy="367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02960" imgH="266400" progId="Equation.DSMT4">
                  <p:embed/>
                </p:oleObj>
              </mc:Choice>
              <mc:Fallback>
                <p:oleObj name="Equation" r:id="rId40" imgW="1002960" imgH="2664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814AADEC-7155-46F4-8AB7-6023C55F21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052354" y="3164617"/>
                        <a:ext cx="1407632" cy="367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CE4F686F-6CD9-4B7D-9B4E-E63A3A0D05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633042"/>
              </p:ext>
            </p:extLst>
          </p:nvPr>
        </p:nvGraphicFramePr>
        <p:xfrm>
          <a:off x="6661733" y="3534460"/>
          <a:ext cx="13906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90360" imgH="266400" progId="Equation.DSMT4">
                  <p:embed/>
                </p:oleObj>
              </mc:Choice>
              <mc:Fallback>
                <p:oleObj name="Equation" r:id="rId42" imgW="990360" imgH="2664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CE4F686F-6CD9-4B7D-9B4E-E63A3A0D05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661733" y="3534460"/>
                        <a:ext cx="139065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Oval 338">
            <a:extLst>
              <a:ext uri="{FF2B5EF4-FFF2-40B4-BE49-F238E27FC236}">
                <a16:creationId xmlns:a16="http://schemas.microsoft.com/office/drawing/2014/main" id="{70DED88A-3D47-4C30-9326-57C649333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2912" y="6692658"/>
            <a:ext cx="889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038CA1EC-D5DF-42E8-88C7-985745D982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129891"/>
              </p:ext>
            </p:extLst>
          </p:nvPr>
        </p:nvGraphicFramePr>
        <p:xfrm>
          <a:off x="6005951" y="6305332"/>
          <a:ext cx="13366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914400" imgH="253800" progId="Equation.DSMT4">
                  <p:embed/>
                </p:oleObj>
              </mc:Choice>
              <mc:Fallback>
                <p:oleObj name="Equation" r:id="rId44" imgW="914400" imgH="2538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038CA1EC-D5DF-42E8-88C7-985745D982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005951" y="6305332"/>
                        <a:ext cx="1336675" cy="373062"/>
                      </a:xfrm>
                      <a:prstGeom prst="rect">
                        <a:avLst/>
                      </a:prstGeom>
                      <a:solidFill>
                        <a:schemeClr val="bg1">
                          <a:alpha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Oval 338">
            <a:extLst>
              <a:ext uri="{FF2B5EF4-FFF2-40B4-BE49-F238E27FC236}">
                <a16:creationId xmlns:a16="http://schemas.microsoft.com/office/drawing/2014/main" id="{82C55231-B8AD-4983-88E8-3ED9C0A9D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8985" y="4638753"/>
            <a:ext cx="889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35FC0802-EA99-4F01-824D-1AF7E2F86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380462"/>
              </p:ext>
            </p:extLst>
          </p:nvPr>
        </p:nvGraphicFramePr>
        <p:xfrm>
          <a:off x="7221683" y="4028653"/>
          <a:ext cx="83661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71320" imgH="431640" progId="Equation.DSMT4">
                  <p:embed/>
                </p:oleObj>
              </mc:Choice>
              <mc:Fallback>
                <p:oleObj name="Equation" r:id="rId46" imgW="571320" imgH="43164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35FC0802-EA99-4F01-824D-1AF7E2F864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7221683" y="4028653"/>
                        <a:ext cx="836612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Oval 338">
            <a:extLst>
              <a:ext uri="{FF2B5EF4-FFF2-40B4-BE49-F238E27FC236}">
                <a16:creationId xmlns:a16="http://schemas.microsoft.com/office/drawing/2014/main" id="{1C13277E-AC37-4F06-A3C8-7F5912AB5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9891" y="5957223"/>
            <a:ext cx="88900" cy="111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381B05ED-5927-4930-A580-BE5229BC7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604536"/>
              </p:ext>
            </p:extLst>
          </p:nvPr>
        </p:nvGraphicFramePr>
        <p:xfrm>
          <a:off x="8290144" y="615315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45760" imgH="431640" progId="Equation.DSMT4">
                  <p:embed/>
                </p:oleObj>
              </mc:Choice>
              <mc:Fallback>
                <p:oleObj name="Equation" r:id="rId48" imgW="545760" imgH="4316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381B05ED-5927-4930-A580-BE5229BC71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8290144" y="6153150"/>
                        <a:ext cx="8001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5A74A8D8-E81F-4DFD-8554-EE26A685AD24}"/>
              </a:ext>
            </a:extLst>
          </p:cNvPr>
          <p:cNvSpPr/>
          <p:nvPr/>
        </p:nvSpPr>
        <p:spPr>
          <a:xfrm>
            <a:off x="5785608" y="1409351"/>
            <a:ext cx="4420998" cy="2340529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Text Box 6">
            <a:extLst>
              <a:ext uri="{FF2B5EF4-FFF2-40B4-BE49-F238E27FC236}">
                <a16:creationId xmlns:a16="http://schemas.microsoft.com/office/drawing/2014/main" id="{68A2F339-27B7-4105-9C80-EBB6BE70F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0259" y="1421567"/>
            <a:ext cx="30951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Local Max: (-1,4.16666)</a:t>
            </a:r>
          </a:p>
        </p:txBody>
      </p:sp>
      <p:sp>
        <p:nvSpPr>
          <p:cNvPr id="50" name="Text Box 6">
            <a:extLst>
              <a:ext uri="{FF2B5EF4-FFF2-40B4-BE49-F238E27FC236}">
                <a16:creationId xmlns:a16="http://schemas.microsoft.com/office/drawing/2014/main" id="{316A68B1-09BC-4932-887F-2032B44B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511" y="1813306"/>
            <a:ext cx="36962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Local Min:  (1,-5.16666)</a:t>
            </a:r>
          </a:p>
        </p:txBody>
      </p:sp>
      <p:sp>
        <p:nvSpPr>
          <p:cNvPr id="51" name="Text Box 6">
            <a:extLst>
              <a:ext uri="{FF2B5EF4-FFF2-40B4-BE49-F238E27FC236}">
                <a16:creationId xmlns:a16="http://schemas.microsoft.com/office/drawing/2014/main" id="{FBD187D9-F55E-447C-A20D-8C32ADF13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2762" y="2490271"/>
            <a:ext cx="1228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Domain: </a:t>
            </a:r>
          </a:p>
        </p:txBody>
      </p:sp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D4ED7C89-8C12-4CFF-8236-F291CDC485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015468"/>
              </p:ext>
            </p:extLst>
          </p:nvPr>
        </p:nvGraphicFramePr>
        <p:xfrm>
          <a:off x="7065972" y="2570080"/>
          <a:ext cx="576262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93480" imgH="177480" progId="Equation.DSMT4">
                  <p:embed/>
                </p:oleObj>
              </mc:Choice>
              <mc:Fallback>
                <p:oleObj name="Equation" r:id="rId50" imgW="393480" imgH="17748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D4ED7C89-8C12-4CFF-8236-F291CDC485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065972" y="2570080"/>
                        <a:ext cx="576262" cy="26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 Box 6">
            <a:extLst>
              <a:ext uri="{FF2B5EF4-FFF2-40B4-BE49-F238E27FC236}">
                <a16:creationId xmlns:a16="http://schemas.microsoft.com/office/drawing/2014/main" id="{94E46C39-CC2F-44B5-916B-720FE6E74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6287" y="2839052"/>
            <a:ext cx="12281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Range: </a:t>
            </a:r>
          </a:p>
        </p:txBody>
      </p: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83C4D88E-72F2-47D8-B43E-38D70FCB52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015325"/>
              </p:ext>
            </p:extLst>
          </p:nvPr>
        </p:nvGraphicFramePr>
        <p:xfrm>
          <a:off x="6943041" y="2933919"/>
          <a:ext cx="90805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622080" imgH="203040" progId="Equation.DSMT4">
                  <p:embed/>
                </p:oleObj>
              </mc:Choice>
              <mc:Fallback>
                <p:oleObj name="Equation" r:id="rId51" imgW="622080" imgH="20304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83C4D88E-72F2-47D8-B43E-38D70FCB52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943041" y="2933919"/>
                        <a:ext cx="908050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 Box 6">
            <a:extLst>
              <a:ext uri="{FF2B5EF4-FFF2-40B4-BE49-F238E27FC236}">
                <a16:creationId xmlns:a16="http://schemas.microsoft.com/office/drawing/2014/main" id="{723740AA-916B-4417-B9F8-E42583B02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2909" y="2167042"/>
            <a:ext cx="36962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ABS Min:  (-3.5, -12.76)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318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  <p:bldP spid="23" grpId="0"/>
      <p:bldP spid="24" grpId="0"/>
      <p:bldP spid="25" grpId="0"/>
      <p:bldP spid="27" grpId="0"/>
      <p:bldP spid="42" grpId="0" animBg="1"/>
      <p:bldP spid="44" grpId="0" animBg="1"/>
      <p:bldP spid="46" grpId="0" animBg="1"/>
      <p:bldP spid="48" grpId="0" animBg="1"/>
      <p:bldP spid="49" grpId="0"/>
      <p:bldP spid="50" grpId="0"/>
      <p:bldP spid="51" grpId="0"/>
      <p:bldP spid="53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20BFB-8906-4818-8841-46306F8F9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5667F1-1FD7-40C2-A424-7F144FA68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4102" y="223996"/>
            <a:ext cx="8245503" cy="42669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9842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4C27-5643-4A94-9041-229ACEE1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320" y="211028"/>
            <a:ext cx="7467600" cy="544346"/>
          </a:xfrm>
        </p:spPr>
        <p:txBody>
          <a:bodyPr>
            <a:normAutofit fontScale="90000"/>
          </a:bodyPr>
          <a:lstStyle/>
          <a:p>
            <a:r>
              <a:rPr lang="en-US" dirty="0"/>
              <a:t>CUBIC Formula: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4520B-91C4-4B47-B879-1E07D02D78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69883" y="924340"/>
            <a:ext cx="6985221" cy="45123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Cardano</a:t>
            </a:r>
            <a:r>
              <a:rPr lang="en-US" dirty="0"/>
              <a:t> in 1545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20E722-C8EE-4CC7-B2C4-5BF0F1D46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3206" y="1551361"/>
            <a:ext cx="6838874" cy="1946727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5609E34-9ED8-4DCF-A971-602B74699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721141"/>
              </p:ext>
            </p:extLst>
          </p:nvPr>
        </p:nvGraphicFramePr>
        <p:xfrm>
          <a:off x="5195578" y="182881"/>
          <a:ext cx="4082933" cy="604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03040" progId="Equation.DSMT4">
                  <p:embed/>
                </p:oleObj>
              </mc:Choice>
              <mc:Fallback>
                <p:oleObj name="Equation" r:id="rId5" imgW="1371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5609E34-9ED8-4DCF-A971-602B746996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95578" y="182881"/>
                        <a:ext cx="4082933" cy="6048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B892739-E62F-4176-A8E4-F6D9ACB90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96221"/>
              </p:ext>
            </p:extLst>
          </p:nvPr>
        </p:nvGraphicFramePr>
        <p:xfrm>
          <a:off x="2041292" y="3776869"/>
          <a:ext cx="1059339" cy="841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00" imgH="393480" progId="Equation.DSMT4">
                  <p:embed/>
                </p:oleObj>
              </mc:Choice>
              <mc:Fallback>
                <p:oleObj name="Equation" r:id="rId7" imgW="49500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B892739-E62F-4176-A8E4-F6D9ACB90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41292" y="3776869"/>
                        <a:ext cx="1059339" cy="841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9EB1651-3ACF-4665-BA1E-1C03500935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837819"/>
              </p:ext>
            </p:extLst>
          </p:nvPr>
        </p:nvGraphicFramePr>
        <p:xfrm>
          <a:off x="4372417" y="3760843"/>
          <a:ext cx="244633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393480" progId="Equation.DSMT4">
                  <p:embed/>
                </p:oleObj>
              </mc:Choice>
              <mc:Fallback>
                <p:oleObj name="Equation" r:id="rId9" imgW="11430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9EB1651-3ACF-4665-BA1E-1C03500935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72417" y="3760843"/>
                        <a:ext cx="2446338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B02D5CA-C2A3-4191-9594-D0527DE7D7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055653"/>
              </p:ext>
            </p:extLst>
          </p:nvPr>
        </p:nvGraphicFramePr>
        <p:xfrm>
          <a:off x="7892251" y="3689255"/>
          <a:ext cx="976313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200" imgH="393480" progId="Equation.DSMT4">
                  <p:embed/>
                </p:oleObj>
              </mc:Choice>
              <mc:Fallback>
                <p:oleObj name="Equation" r:id="rId11" imgW="4572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B02D5CA-C2A3-4191-9594-D0527DE7D7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92251" y="3689255"/>
                        <a:ext cx="976313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5C4C7C4-FE2E-4FE2-9FC0-9EEAE6AC70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836320"/>
              </p:ext>
            </p:extLst>
          </p:nvPr>
        </p:nvGraphicFramePr>
        <p:xfrm>
          <a:off x="2023760" y="5235602"/>
          <a:ext cx="7061201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920" imgH="406080" progId="Equation.DSMT4">
                  <p:embed/>
                </p:oleObj>
              </mc:Choice>
              <mc:Fallback>
                <p:oleObj name="Equation" r:id="rId13" imgW="3301920" imgH="4060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5C4C7C4-FE2E-4FE2-9FC0-9EEAE6AC70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23760" y="5235602"/>
                        <a:ext cx="7061201" cy="869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7307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A1A18E-8A3E-4E85-8321-0618B441E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098783"/>
              </p:ext>
            </p:extLst>
          </p:nvPr>
        </p:nvGraphicFramePr>
        <p:xfrm>
          <a:off x="1755145" y="197017"/>
          <a:ext cx="364331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228600" progId="Equation.DSMT4">
                  <p:embed/>
                </p:oleObj>
              </mc:Choice>
              <mc:Fallback>
                <p:oleObj name="Equation" r:id="rId4" imgW="15620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A1A18E-8A3E-4E85-8321-0618B441E8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5145" y="197017"/>
                        <a:ext cx="364331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22E4948-1844-421E-82CB-33194A8C08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248294"/>
              </p:ext>
            </p:extLst>
          </p:nvPr>
        </p:nvGraphicFramePr>
        <p:xfrm>
          <a:off x="5373101" y="178344"/>
          <a:ext cx="46799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53800" progId="Equation.DSMT4">
                  <p:embed/>
                </p:oleObj>
              </mc:Choice>
              <mc:Fallback>
                <p:oleObj name="Equation" r:id="rId6" imgW="2006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22E4948-1844-421E-82CB-33194A8C08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73101" y="178344"/>
                        <a:ext cx="46799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68724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DDE2C-5E5C-4C1A-A43D-D49EF4AC2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555872"/>
          </a:xfrm>
        </p:spPr>
        <p:txBody>
          <a:bodyPr/>
          <a:lstStyle/>
          <a:p>
            <a:r>
              <a:rPr lang="en-CA" dirty="0"/>
              <a:t>The Cubic Formula: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7263E15-2C56-4347-AD6A-83A9298E9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390114"/>
              </p:ext>
            </p:extLst>
          </p:nvPr>
        </p:nvGraphicFramePr>
        <p:xfrm>
          <a:off x="1858512" y="1016001"/>
          <a:ext cx="364331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228600" progId="Equation.DSMT4">
                  <p:embed/>
                </p:oleObj>
              </mc:Choice>
              <mc:Fallback>
                <p:oleObj name="Equation" r:id="rId4" imgW="15620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7263E15-2C56-4347-AD6A-83A9298E94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8512" y="1016001"/>
                        <a:ext cx="364331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0EC71C3-7EB4-4A83-B29E-CD3CDE695E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033343"/>
              </p:ext>
            </p:extLst>
          </p:nvPr>
        </p:nvGraphicFramePr>
        <p:xfrm>
          <a:off x="5476468" y="997328"/>
          <a:ext cx="46799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53800" progId="Equation.DSMT4">
                  <p:embed/>
                </p:oleObj>
              </mc:Choice>
              <mc:Fallback>
                <p:oleObj name="Equation" r:id="rId6" imgW="20062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0EC71C3-7EB4-4A83-B29E-CD3CDE695E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76468" y="997328"/>
                        <a:ext cx="46799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>
            <a:extLst>
              <a:ext uri="{FF2B5EF4-FFF2-40B4-BE49-F238E27FC236}">
                <a16:creationId xmlns:a16="http://schemas.microsoft.com/office/drawing/2014/main" id="{88BAC281-B88C-4404-9836-E42B90C9A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599" y="1488679"/>
            <a:ext cx="80865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formula for solving a cubic formula is a lengthy 9 step process: 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98A9A4D-2F69-4EAF-8B40-593143DB7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90324"/>
              </p:ext>
            </p:extLst>
          </p:nvPr>
        </p:nvGraphicFramePr>
        <p:xfrm>
          <a:off x="1924269" y="1881436"/>
          <a:ext cx="11874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419040" progId="Equation.DSMT4">
                  <p:embed/>
                </p:oleObj>
              </mc:Choice>
              <mc:Fallback>
                <p:oleObj name="Equation" r:id="rId8" imgW="812520" imgH="419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98A9A4D-2F69-4EAF-8B40-593143DB78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24269" y="1881436"/>
                        <a:ext cx="1187450" cy="614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9369385-E166-41A1-AA7A-93A76C66F5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243573"/>
              </p:ext>
            </p:extLst>
          </p:nvPr>
        </p:nvGraphicFramePr>
        <p:xfrm>
          <a:off x="6219214" y="321143"/>
          <a:ext cx="322897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228600" progId="Equation.DSMT4">
                  <p:embed/>
                </p:oleObj>
              </mc:Choice>
              <mc:Fallback>
                <p:oleObj name="Equation" r:id="rId10" imgW="1384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9369385-E166-41A1-AA7A-93A76C66F5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19214" y="321143"/>
                        <a:ext cx="3228975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E8F606F-A3A8-4091-ABEB-AD7966967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118403"/>
              </p:ext>
            </p:extLst>
          </p:nvPr>
        </p:nvGraphicFramePr>
        <p:xfrm>
          <a:off x="1756708" y="2519859"/>
          <a:ext cx="1597025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533160" progId="Equation.DSMT4">
                  <p:embed/>
                </p:oleObj>
              </mc:Choice>
              <mc:Fallback>
                <p:oleObj name="Equation" r:id="rId12" imgW="1091880" imgH="5331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E8F606F-A3A8-4091-ABEB-AD7966967A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56708" y="2519859"/>
                        <a:ext cx="1597025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5E1F0B5-3EE7-45B8-B5A3-2FE9A29132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939064"/>
              </p:ext>
            </p:extLst>
          </p:nvPr>
        </p:nvGraphicFramePr>
        <p:xfrm>
          <a:off x="1808164" y="3345096"/>
          <a:ext cx="11715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241200" progId="Equation.DSMT4">
                  <p:embed/>
                </p:oleObj>
              </mc:Choice>
              <mc:Fallback>
                <p:oleObj name="Equation" r:id="rId14" imgW="799920" imgH="241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5E1F0B5-3EE7-45B8-B5A3-2FE9A29132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08164" y="3345096"/>
                        <a:ext cx="1171575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4C8258B-6EB4-4CDA-895C-29002C12E1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103024"/>
              </p:ext>
            </p:extLst>
          </p:nvPr>
        </p:nvGraphicFramePr>
        <p:xfrm>
          <a:off x="4082817" y="1941513"/>
          <a:ext cx="1874838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419040" progId="Equation.DSMT4">
                  <p:embed/>
                </p:oleObj>
              </mc:Choice>
              <mc:Fallback>
                <p:oleObj name="Equation" r:id="rId16" imgW="1282680" imgH="419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4C8258B-6EB4-4CDA-895C-29002C12E1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082817" y="1941513"/>
                        <a:ext cx="1874838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D23433C-E533-4B30-AC1C-A1D2A452D0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189766"/>
              </p:ext>
            </p:extLst>
          </p:nvPr>
        </p:nvGraphicFramePr>
        <p:xfrm>
          <a:off x="4001083" y="2706456"/>
          <a:ext cx="2784475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760" imgH="533160" progId="Equation.DSMT4">
                  <p:embed/>
                </p:oleObj>
              </mc:Choice>
              <mc:Fallback>
                <p:oleObj name="Equation" r:id="rId18" imgW="1904760" imgH="5331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D23433C-E533-4B30-AC1C-A1D2A452D0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01083" y="2706456"/>
                        <a:ext cx="2784475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8CA4DD3-862D-483E-AC0A-E3F5BBB5DB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648437"/>
              </p:ext>
            </p:extLst>
          </p:nvPr>
        </p:nvGraphicFramePr>
        <p:xfrm>
          <a:off x="4011846" y="3669020"/>
          <a:ext cx="1337534" cy="398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12520" imgH="241200" progId="Equation.DSMT4">
                  <p:embed/>
                </p:oleObj>
              </mc:Choice>
              <mc:Fallback>
                <p:oleObj name="Equation" r:id="rId20" imgW="812520" imgH="2412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8CA4DD3-862D-483E-AC0A-E3F5BBB5DB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011846" y="3669020"/>
                        <a:ext cx="1337534" cy="398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BEAA21E-EC94-4638-B3CC-D745CE8990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95918"/>
              </p:ext>
            </p:extLst>
          </p:nvPr>
        </p:nvGraphicFramePr>
        <p:xfrm>
          <a:off x="7545344" y="1946741"/>
          <a:ext cx="13366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419040" progId="Equation.DSMT4">
                  <p:embed/>
                </p:oleObj>
              </mc:Choice>
              <mc:Fallback>
                <p:oleObj name="Equation" r:id="rId22" imgW="812520" imgH="419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BEAA21E-EC94-4638-B3CC-D745CE899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545344" y="1946741"/>
                        <a:ext cx="1336675" cy="69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A6CCF3A4-C9A9-49DE-8CEC-BB28495478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232994"/>
              </p:ext>
            </p:extLst>
          </p:nvPr>
        </p:nvGraphicFramePr>
        <p:xfrm>
          <a:off x="7113676" y="2742560"/>
          <a:ext cx="3027362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41400" imgH="520560" progId="Equation.DSMT4">
                  <p:embed/>
                </p:oleObj>
              </mc:Choice>
              <mc:Fallback>
                <p:oleObj name="Equation" r:id="rId24" imgW="1841400" imgH="520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A6CCF3A4-C9A9-49DE-8CEC-BB28495478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113676" y="2742560"/>
                        <a:ext cx="3027362" cy="858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63906C9-09E9-403B-9841-3632D4B712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91419"/>
              </p:ext>
            </p:extLst>
          </p:nvPr>
        </p:nvGraphicFramePr>
        <p:xfrm>
          <a:off x="7079916" y="3629972"/>
          <a:ext cx="1623486" cy="455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74360" imgH="215640" progId="Equation.DSMT4">
                  <p:embed/>
                </p:oleObj>
              </mc:Choice>
              <mc:Fallback>
                <p:oleObj name="Equation" r:id="rId26" imgW="774360" imgH="2156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63906C9-09E9-403B-9841-3632D4B712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079916" y="3629972"/>
                        <a:ext cx="1623486" cy="4554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6">
            <a:extLst>
              <a:ext uri="{FF2B5EF4-FFF2-40B4-BE49-F238E27FC236}">
                <a16:creationId xmlns:a16="http://schemas.microsoft.com/office/drawing/2014/main" id="{9FAA0C27-CB64-45C5-B514-3382A77DE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829" y="4233277"/>
            <a:ext cx="81858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We are now half way through finding the roots, but here are 3 things to remember: 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4B5A9C36-9BF5-4690-8AB9-245393823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504" y="5031629"/>
            <a:ext cx="81858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If h &gt; 0 , then there is only 1 real root and the rest are complex</a:t>
            </a:r>
          </a:p>
        </p:txBody>
      </p:sp>
      <p:sp>
        <p:nvSpPr>
          <p:cNvPr id="25" name="Text Box 6">
            <a:extLst>
              <a:ext uri="{FF2B5EF4-FFF2-40B4-BE49-F238E27FC236}">
                <a16:creationId xmlns:a16="http://schemas.microsoft.com/office/drawing/2014/main" id="{D7FDF9E9-2A0D-4704-ADAA-FA518F37A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069" y="5427309"/>
            <a:ext cx="81858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If h &lt; 0 , then there is only all the  roots are  real root</a:t>
            </a:r>
          </a:p>
        </p:txBody>
      </p:sp>
      <p:sp>
        <p:nvSpPr>
          <p:cNvPr id="26" name="Text Box 6">
            <a:extLst>
              <a:ext uri="{FF2B5EF4-FFF2-40B4-BE49-F238E27FC236}">
                <a16:creationId xmlns:a16="http://schemas.microsoft.com/office/drawing/2014/main" id="{C5400048-B8B0-401F-843E-C4379661F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634" y="5881712"/>
            <a:ext cx="81858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If h = 0, f=0 and g=0 , then there all 3 roots are equal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871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3" grpId="0"/>
      <p:bldP spid="24" grpId="0"/>
      <p:bldP spid="25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6">
            <a:extLst>
              <a:ext uri="{FF2B5EF4-FFF2-40B4-BE49-F238E27FC236}">
                <a16:creationId xmlns:a16="http://schemas.microsoft.com/office/drawing/2014/main" id="{066B3224-AA2F-408C-803D-B4841DD7B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597" y="171607"/>
            <a:ext cx="80865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There are six more steps left: 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065F0D1-4157-44BA-B24A-7D8C9D26D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992131"/>
              </p:ext>
            </p:extLst>
          </p:nvPr>
        </p:nvGraphicFramePr>
        <p:xfrm>
          <a:off x="1875930" y="662717"/>
          <a:ext cx="113188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457200" progId="Equation.DSMT4">
                  <p:embed/>
                </p:oleObj>
              </mc:Choice>
              <mc:Fallback>
                <p:oleObj name="Equation" r:id="rId4" imgW="774360" imgH="457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065F0D1-4157-44BA-B24A-7D8C9D26DF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75930" y="662717"/>
                        <a:ext cx="1131888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E6F9CD3-088F-40D4-88BD-E239E6D39E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880448"/>
              </p:ext>
            </p:extLst>
          </p:nvPr>
        </p:nvGraphicFramePr>
        <p:xfrm>
          <a:off x="1820223" y="1478167"/>
          <a:ext cx="26717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558720" progId="Equation.DSMT4">
                  <p:embed/>
                </p:oleObj>
              </mc:Choice>
              <mc:Fallback>
                <p:oleObj name="Equation" r:id="rId6" imgW="1828800" imgH="5587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E6F9CD3-088F-40D4-88BD-E239E6D39E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20223" y="1478167"/>
                        <a:ext cx="2671763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59DE3B7-2F95-4E82-B9C8-EB532ABFD8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705438"/>
              </p:ext>
            </p:extLst>
          </p:nvPr>
        </p:nvGraphicFramePr>
        <p:xfrm>
          <a:off x="1798157" y="2463436"/>
          <a:ext cx="1698424" cy="31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177480" progId="Equation.DSMT4">
                  <p:embed/>
                </p:oleObj>
              </mc:Choice>
              <mc:Fallback>
                <p:oleObj name="Equation" r:id="rId8" imgW="96516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59DE3B7-2F95-4E82-B9C8-EB532ABFD8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8157" y="2463436"/>
                        <a:ext cx="1698424" cy="313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985B48D-EDC0-4849-85F4-D230814055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57128"/>
              </p:ext>
            </p:extLst>
          </p:nvPr>
        </p:nvGraphicFramePr>
        <p:xfrm>
          <a:off x="5054834" y="534989"/>
          <a:ext cx="1355725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507960" progId="Equation.DSMT4">
                  <p:embed/>
                </p:oleObj>
              </mc:Choice>
              <mc:Fallback>
                <p:oleObj name="Equation" r:id="rId10" imgW="927000" imgH="5079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985B48D-EDC0-4849-85F4-D230814055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54834" y="534989"/>
                        <a:ext cx="1355725" cy="744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3C5FFCC-61B1-492C-B3E0-BEBEB167C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56791"/>
              </p:ext>
            </p:extLst>
          </p:nvPr>
        </p:nvGraphicFramePr>
        <p:xfrm>
          <a:off x="5025880" y="1442150"/>
          <a:ext cx="16335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241200" progId="Equation.DSMT4">
                  <p:embed/>
                </p:oleObj>
              </mc:Choice>
              <mc:Fallback>
                <p:oleObj name="Equation" r:id="rId12" imgW="1117440" imgH="241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3C5FFCC-61B1-492C-B3E0-BEBEB167C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25880" y="1442150"/>
                        <a:ext cx="1633538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D8F1D6A-313C-41B1-9B33-E32A12FCC0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543127"/>
              </p:ext>
            </p:extLst>
          </p:nvPr>
        </p:nvGraphicFramePr>
        <p:xfrm>
          <a:off x="4934227" y="1971414"/>
          <a:ext cx="1633398" cy="359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03040" progId="Equation.DSMT4">
                  <p:embed/>
                </p:oleObj>
              </mc:Choice>
              <mc:Fallback>
                <p:oleObj name="Equation" r:id="rId14" imgW="92700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D8F1D6A-313C-41B1-9B33-E32A12FCC0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34227" y="1971414"/>
                        <a:ext cx="1633398" cy="359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00A3663-ACCF-4A70-A5F6-40E0477E0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32820"/>
              </p:ext>
            </p:extLst>
          </p:nvPr>
        </p:nvGraphicFramePr>
        <p:xfrm>
          <a:off x="7366452" y="611189"/>
          <a:ext cx="1987550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58640" imgH="507960" progId="Equation.DSMT4">
                  <p:embed/>
                </p:oleObj>
              </mc:Choice>
              <mc:Fallback>
                <p:oleObj name="Equation" r:id="rId16" imgW="1358640" imgH="5079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00A3663-ACCF-4A70-A5F6-40E0477E00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66452" y="611189"/>
                        <a:ext cx="1987550" cy="744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0153D7E-5DC5-4A85-A5C8-D8BD541A59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856345"/>
              </p:ext>
            </p:extLst>
          </p:nvPr>
        </p:nvGraphicFramePr>
        <p:xfrm>
          <a:off x="7315870" y="1500713"/>
          <a:ext cx="17907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15920" imgH="177480" progId="Equation.DSMT4">
                  <p:embed/>
                </p:oleObj>
              </mc:Choice>
              <mc:Fallback>
                <p:oleObj name="Equation" r:id="rId18" imgW="101592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0153D7E-5DC5-4A85-A5C8-D8BD541A59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15870" y="1500713"/>
                        <a:ext cx="1790700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6">
            <a:extLst>
              <a:ext uri="{FF2B5EF4-FFF2-40B4-BE49-F238E27FC236}">
                <a16:creationId xmlns:a16="http://schemas.microsoft.com/office/drawing/2014/main" id="{657B3A99-34C1-4B9E-949C-05A73905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718" y="2882649"/>
            <a:ext cx="80865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You are almost there……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CE76F4B7-A54A-4FD0-AC57-739B90D1CB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511896"/>
              </p:ext>
            </p:extLst>
          </p:nvPr>
        </p:nvGraphicFramePr>
        <p:xfrm>
          <a:off x="1649413" y="3324226"/>
          <a:ext cx="2074862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22360" imgH="431640" progId="Equation.DSMT4">
                  <p:embed/>
                </p:oleObj>
              </mc:Choice>
              <mc:Fallback>
                <p:oleObj name="Equation" r:id="rId20" imgW="142236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CE76F4B7-A54A-4FD0-AC57-739B90D1CB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649413" y="3324226"/>
                        <a:ext cx="2074862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5C60591A-D601-498C-AC8D-A091673128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505141"/>
              </p:ext>
            </p:extLst>
          </p:nvPr>
        </p:nvGraphicFramePr>
        <p:xfrm>
          <a:off x="1672527" y="3917513"/>
          <a:ext cx="2519363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26920" imgH="507960" progId="Equation.DSMT4">
                  <p:embed/>
                </p:oleObj>
              </mc:Choice>
              <mc:Fallback>
                <p:oleObj name="Equation" r:id="rId22" imgW="1726920" imgH="5079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5C60591A-D601-498C-AC8D-A091673128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672527" y="3917513"/>
                        <a:ext cx="2519363" cy="744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F82ED2EB-7FCE-43CE-AF4E-9FB04C5B3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634733"/>
              </p:ext>
            </p:extLst>
          </p:nvPr>
        </p:nvGraphicFramePr>
        <p:xfrm>
          <a:off x="1648001" y="4689155"/>
          <a:ext cx="1876691" cy="335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960" imgH="177480" progId="Equation.DSMT4">
                  <p:embed/>
                </p:oleObj>
              </mc:Choice>
              <mc:Fallback>
                <p:oleObj name="Equation" r:id="rId24" imgW="100296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F82ED2EB-7FCE-43CE-AF4E-9FB04C5B39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648001" y="4689155"/>
                        <a:ext cx="1876691" cy="335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35472548-96E0-4B6E-A580-E8F023FB1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722625"/>
              </p:ext>
            </p:extLst>
          </p:nvPr>
        </p:nvGraphicFramePr>
        <p:xfrm>
          <a:off x="4887040" y="3259138"/>
          <a:ext cx="12223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080" imgH="431640" progId="Equation.DSMT4">
                  <p:embed/>
                </p:oleObj>
              </mc:Choice>
              <mc:Fallback>
                <p:oleObj name="Equation" r:id="rId26" imgW="838080" imgH="43164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35472548-96E0-4B6E-A580-E8F023FB1C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887040" y="3259138"/>
                        <a:ext cx="1222375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88635F96-F3D7-411E-9C96-EC03F41113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460587"/>
              </p:ext>
            </p:extLst>
          </p:nvPr>
        </p:nvGraphicFramePr>
        <p:xfrm>
          <a:off x="4868515" y="3907537"/>
          <a:ext cx="21304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160" imgH="431640" progId="Equation.DSMT4">
                  <p:embed/>
                </p:oleObj>
              </mc:Choice>
              <mc:Fallback>
                <p:oleObj name="Equation" r:id="rId28" imgW="146016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88635F96-F3D7-411E-9C96-EC03F41113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868515" y="3907537"/>
                        <a:ext cx="2130425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8C78B5B-C7F6-4CB9-AD0E-0C47C338A3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277016"/>
              </p:ext>
            </p:extLst>
          </p:nvPr>
        </p:nvGraphicFramePr>
        <p:xfrm>
          <a:off x="4524712" y="4617703"/>
          <a:ext cx="2326298" cy="317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07880" imgH="177480" progId="Equation.DSMT4">
                  <p:embed/>
                </p:oleObj>
              </mc:Choice>
              <mc:Fallback>
                <p:oleObj name="Equation" r:id="rId30" imgW="130788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8C78B5B-C7F6-4CB9-AD0E-0C47C338A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4524712" y="4617703"/>
                        <a:ext cx="2326298" cy="3173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86ABF3D1-898C-48ED-98F4-597CC706FD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956783"/>
              </p:ext>
            </p:extLst>
          </p:nvPr>
        </p:nvGraphicFramePr>
        <p:xfrm>
          <a:off x="7555148" y="3235326"/>
          <a:ext cx="144303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90360" imgH="431640" progId="Equation.DSMT4">
                  <p:embed/>
                </p:oleObj>
              </mc:Choice>
              <mc:Fallback>
                <p:oleObj name="Equation" r:id="rId32" imgW="990360" imgH="43164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86ABF3D1-898C-48ED-98F4-597CC706FD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555148" y="3235326"/>
                        <a:ext cx="1443037" cy="633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5D02E6D3-5902-4BFF-A3E4-E793E4ABA1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231288"/>
              </p:ext>
            </p:extLst>
          </p:nvPr>
        </p:nvGraphicFramePr>
        <p:xfrm>
          <a:off x="7487234" y="3800215"/>
          <a:ext cx="2829797" cy="3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511280" imgH="177480" progId="Equation.DSMT4">
                  <p:embed/>
                </p:oleObj>
              </mc:Choice>
              <mc:Fallback>
                <p:oleObj name="Equation" r:id="rId34" imgW="151128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5D02E6D3-5902-4BFF-A3E4-E793E4ABA1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487234" y="3800215"/>
                        <a:ext cx="2829797" cy="336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9B578846-58AC-4A4F-9586-0F5C36245A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508275"/>
              </p:ext>
            </p:extLst>
          </p:nvPr>
        </p:nvGraphicFramePr>
        <p:xfrm>
          <a:off x="7579497" y="4396443"/>
          <a:ext cx="7223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95000" imgH="393480" progId="Equation.DSMT4">
                  <p:embed/>
                </p:oleObj>
              </mc:Choice>
              <mc:Fallback>
                <p:oleObj name="Equation" r:id="rId36" imgW="495000" imgH="393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9B578846-58AC-4A4F-9586-0F5C36245A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579497" y="4396443"/>
                        <a:ext cx="722312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DC370FC9-D9E9-4666-B997-5CA45894E5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315521"/>
              </p:ext>
            </p:extLst>
          </p:nvPr>
        </p:nvGraphicFramePr>
        <p:xfrm>
          <a:off x="7556021" y="5022968"/>
          <a:ext cx="10382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711000" imgH="482400" progId="Equation.DSMT4">
                  <p:embed/>
                </p:oleObj>
              </mc:Choice>
              <mc:Fallback>
                <p:oleObj name="Equation" r:id="rId38" imgW="711000" imgH="4824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DC370FC9-D9E9-4666-B997-5CA45894E5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556021" y="5022968"/>
                        <a:ext cx="1038225" cy="70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DED3B3E1-A274-4C4F-87F1-3DAD9C5F90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501661"/>
              </p:ext>
            </p:extLst>
          </p:nvPr>
        </p:nvGraphicFramePr>
        <p:xfrm>
          <a:off x="8619937" y="5094215"/>
          <a:ext cx="3905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66400" imgH="393480" progId="Equation.DSMT4">
                  <p:embed/>
                </p:oleObj>
              </mc:Choice>
              <mc:Fallback>
                <p:oleObj name="Equation" r:id="rId40" imgW="26640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DED3B3E1-A274-4C4F-87F1-3DAD9C5F9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8619937" y="5094215"/>
                        <a:ext cx="390525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3590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B11C3B7D-FA56-4CC0-A086-7887F41C0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0597" y="171607"/>
            <a:ext cx="80865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The last steps:  (Formula for the roots)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FC9AC64-E73E-4D84-AE33-5402143399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543175"/>
              </p:ext>
            </p:extLst>
          </p:nvPr>
        </p:nvGraphicFramePr>
        <p:xfrm>
          <a:off x="1798157" y="659803"/>
          <a:ext cx="1698424" cy="313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177480" progId="Equation.DSMT4">
                  <p:embed/>
                </p:oleObj>
              </mc:Choice>
              <mc:Fallback>
                <p:oleObj name="Equation" r:id="rId4" imgW="96516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FC9AC64-E73E-4D84-AE33-5402143399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8157" y="659803"/>
                        <a:ext cx="1698424" cy="313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2A8371C-BD37-4E8A-9D77-1DA580CA47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020333"/>
              </p:ext>
            </p:extLst>
          </p:nvPr>
        </p:nvGraphicFramePr>
        <p:xfrm>
          <a:off x="1763189" y="1107347"/>
          <a:ext cx="1633398" cy="359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03040" progId="Equation.DSMT4">
                  <p:embed/>
                </p:oleObj>
              </mc:Choice>
              <mc:Fallback>
                <p:oleObj name="Equation" r:id="rId6" imgW="9270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2A8371C-BD37-4E8A-9D77-1DA580CA47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63189" y="1107347"/>
                        <a:ext cx="1633398" cy="359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83C089C-02F3-426B-B825-6D56161FA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147108"/>
              </p:ext>
            </p:extLst>
          </p:nvPr>
        </p:nvGraphicFramePr>
        <p:xfrm>
          <a:off x="4153220" y="653425"/>
          <a:ext cx="17907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177480" progId="Equation.DSMT4">
                  <p:embed/>
                </p:oleObj>
              </mc:Choice>
              <mc:Fallback>
                <p:oleObj name="Equation" r:id="rId8" imgW="10159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83C089C-02F3-426B-B825-6D56161FA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3220" y="653425"/>
                        <a:ext cx="1790700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42C1E51-C566-4152-9CCF-64744D27D3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513099"/>
              </p:ext>
            </p:extLst>
          </p:nvPr>
        </p:nvGraphicFramePr>
        <p:xfrm>
          <a:off x="4147920" y="1056722"/>
          <a:ext cx="1876691" cy="335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77480" progId="Equation.DSMT4">
                  <p:embed/>
                </p:oleObj>
              </mc:Choice>
              <mc:Fallback>
                <p:oleObj name="Equation" r:id="rId10" imgW="10029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42C1E51-C566-4152-9CCF-64744D27D3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47920" y="1056722"/>
                        <a:ext cx="1876691" cy="335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09C04A9-596D-4E6B-9DCC-59142B636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659166"/>
              </p:ext>
            </p:extLst>
          </p:nvPr>
        </p:nvGraphicFramePr>
        <p:xfrm>
          <a:off x="6638738" y="649710"/>
          <a:ext cx="2326298" cy="317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177480" progId="Equation.DSMT4">
                  <p:embed/>
                </p:oleObj>
              </mc:Choice>
              <mc:Fallback>
                <p:oleObj name="Equation" r:id="rId12" imgW="130788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09C04A9-596D-4E6B-9DCC-59142B6363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38738" y="649710"/>
                        <a:ext cx="2326298" cy="3173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6FA12FC-1333-42D1-9D27-2793206D9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82373"/>
              </p:ext>
            </p:extLst>
          </p:nvPr>
        </p:nvGraphicFramePr>
        <p:xfrm>
          <a:off x="6623168" y="1048626"/>
          <a:ext cx="2829797" cy="3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11280" imgH="177480" progId="Equation.DSMT4">
                  <p:embed/>
                </p:oleObj>
              </mc:Choice>
              <mc:Fallback>
                <p:oleObj name="Equation" r:id="rId14" imgW="1511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6FA12FC-1333-42D1-9D27-2793206D9B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23168" y="1048626"/>
                        <a:ext cx="2829797" cy="336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32C135D-57C5-4A02-8D31-4452278E16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4937"/>
              </p:ext>
            </p:extLst>
          </p:nvPr>
        </p:nvGraphicFramePr>
        <p:xfrm>
          <a:off x="9466190" y="379005"/>
          <a:ext cx="866250" cy="840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393480" progId="Equation.DSMT4">
                  <p:embed/>
                </p:oleObj>
              </mc:Choice>
              <mc:Fallback>
                <p:oleObj name="Equation" r:id="rId16" imgW="4060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32C135D-57C5-4A02-8D31-4452278E16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466190" y="379005"/>
                        <a:ext cx="866250" cy="8408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8369EB0-C9B6-408D-AED1-079E1CDBF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803654"/>
              </p:ext>
            </p:extLst>
          </p:nvPr>
        </p:nvGraphicFramePr>
        <p:xfrm>
          <a:off x="1847253" y="2135989"/>
          <a:ext cx="26336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9400" imgH="431640" progId="Equation.DSMT4">
                  <p:embed/>
                </p:oleObj>
              </mc:Choice>
              <mc:Fallback>
                <p:oleObj name="Equation" r:id="rId18" imgW="1409400" imgH="431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8369EB0-C9B6-408D-AED1-079E1CDBF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47253" y="2135989"/>
                        <a:ext cx="2633663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C569BCB-5298-4076-B003-DDADFC3A0D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439054"/>
              </p:ext>
            </p:extLst>
          </p:nvPr>
        </p:nvGraphicFramePr>
        <p:xfrm>
          <a:off x="1906719" y="2793680"/>
          <a:ext cx="52197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93960" imgH="457200" progId="Equation.DSMT4">
                  <p:embed/>
                </p:oleObj>
              </mc:Choice>
              <mc:Fallback>
                <p:oleObj name="Equation" r:id="rId20" imgW="2793960" imgH="457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C569BCB-5298-4076-B003-DDADFC3A0D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06719" y="2793680"/>
                        <a:ext cx="5219700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0D87DE9-96AA-4137-87ED-33AA648C0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720643"/>
              </p:ext>
            </p:extLst>
          </p:nvPr>
        </p:nvGraphicFramePr>
        <p:xfrm>
          <a:off x="1915341" y="3538218"/>
          <a:ext cx="7588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06080" imgH="228600" progId="Equation.DSMT4">
                  <p:embed/>
                </p:oleObj>
              </mc:Choice>
              <mc:Fallback>
                <p:oleObj name="Equation" r:id="rId22" imgW="40608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0D87DE9-96AA-4137-87ED-33AA648C0E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915341" y="3538218"/>
                        <a:ext cx="758825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3468801-6C4F-4C17-81E9-847FA80860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655358"/>
              </p:ext>
            </p:extLst>
          </p:nvPr>
        </p:nvGraphicFramePr>
        <p:xfrm>
          <a:off x="1944688" y="4217552"/>
          <a:ext cx="25400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58640" imgH="253800" progId="Equation.DSMT4">
                  <p:embed/>
                </p:oleObj>
              </mc:Choice>
              <mc:Fallback>
                <p:oleObj name="Equation" r:id="rId24" imgW="13586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3468801-6C4F-4C17-81E9-847FA80860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44688" y="4217552"/>
                        <a:ext cx="254000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FD691A-16DE-4A5D-BA10-EF5E40EAA6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09310"/>
              </p:ext>
            </p:extLst>
          </p:nvPr>
        </p:nvGraphicFramePr>
        <p:xfrm>
          <a:off x="1919710" y="4755625"/>
          <a:ext cx="66944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581280" imgH="253800" progId="Equation.DSMT4">
                  <p:embed/>
                </p:oleObj>
              </mc:Choice>
              <mc:Fallback>
                <p:oleObj name="Equation" r:id="rId26" imgW="35812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FD691A-16DE-4A5D-BA10-EF5E40EAA6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919710" y="4755625"/>
                        <a:ext cx="6694488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D15BC3B-9D3A-46AE-8AF9-B256A42B1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763822"/>
              </p:ext>
            </p:extLst>
          </p:nvPr>
        </p:nvGraphicFramePr>
        <p:xfrm>
          <a:off x="1931785" y="5276181"/>
          <a:ext cx="949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07960" imgH="228600" progId="Equation.DSMT4">
                  <p:embed/>
                </p:oleObj>
              </mc:Choice>
              <mc:Fallback>
                <p:oleObj name="Equation" r:id="rId28" imgW="50796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D15BC3B-9D3A-46AE-8AF9-B256A42B16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931785" y="5276181"/>
                        <a:ext cx="9493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668721A-50D9-4312-8B2B-5A11A78CC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272843"/>
              </p:ext>
            </p:extLst>
          </p:nvPr>
        </p:nvGraphicFramePr>
        <p:xfrm>
          <a:off x="1937697" y="5770914"/>
          <a:ext cx="25400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58640" imgH="253800" progId="Equation.DSMT4">
                  <p:embed/>
                </p:oleObj>
              </mc:Choice>
              <mc:Fallback>
                <p:oleObj name="Equation" r:id="rId30" imgW="135864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668721A-50D9-4312-8B2B-5A11A78CC1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937697" y="5770914"/>
                        <a:ext cx="254000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DC5398C-FD45-47C1-9E8C-A218C637E6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612017"/>
              </p:ext>
            </p:extLst>
          </p:nvPr>
        </p:nvGraphicFramePr>
        <p:xfrm>
          <a:off x="1937886" y="6267042"/>
          <a:ext cx="66944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581280" imgH="253800" progId="Equation.DSMT4">
                  <p:embed/>
                </p:oleObj>
              </mc:Choice>
              <mc:Fallback>
                <p:oleObj name="Equation" r:id="rId32" imgW="358128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DC5398C-FD45-47C1-9E8C-A218C637E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937886" y="6267042"/>
                        <a:ext cx="6694488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B44D756-E40E-4B25-B810-639B2B2A3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614554"/>
              </p:ext>
            </p:extLst>
          </p:nvPr>
        </p:nvGraphicFramePr>
        <p:xfrm>
          <a:off x="8926921" y="6216243"/>
          <a:ext cx="837160" cy="48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3480" imgH="228600" progId="Equation.DSMT4">
                  <p:embed/>
                </p:oleObj>
              </mc:Choice>
              <mc:Fallback>
                <p:oleObj name="Equation" r:id="rId34" imgW="39348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B44D756-E40E-4B25-B810-639B2B2A35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926921" y="6216243"/>
                        <a:ext cx="837160" cy="4881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8547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BA916-B310-4FEB-991D-44AF5F8DDC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5520" y="188640"/>
            <a:ext cx="4227715" cy="532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CA" dirty="0" err="1"/>
              <a:t>Ex:Solve</a:t>
            </a:r>
            <a:r>
              <a:rPr lang="en-CA" dirty="0"/>
              <a:t> </a:t>
            </a:r>
            <a:r>
              <a:rPr lang="en-CA" dirty="0" err="1"/>
              <a:t>for”x</a:t>
            </a:r>
            <a:r>
              <a:rPr lang="en-CA" dirty="0"/>
              <a:t>”  (save this for complex numbers: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E1D517D-F022-4275-82F2-5905D22B0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630750"/>
              </p:ext>
            </p:extLst>
          </p:nvPr>
        </p:nvGraphicFramePr>
        <p:xfrm>
          <a:off x="1919537" y="882650"/>
          <a:ext cx="39528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03040" progId="Equation.DSMT4">
                  <p:embed/>
                </p:oleObj>
              </mc:Choice>
              <mc:Fallback>
                <p:oleObj name="Equation" r:id="rId4" imgW="17524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E1D517D-F022-4275-82F2-5905D22B0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19537" y="882650"/>
                        <a:ext cx="3952875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2FBE28-1C0E-4CE8-A3A6-95825E413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69405"/>
              </p:ext>
            </p:extLst>
          </p:nvPr>
        </p:nvGraphicFramePr>
        <p:xfrm>
          <a:off x="1775521" y="1493839"/>
          <a:ext cx="3921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279360" progId="Equation.DSMT4">
                  <p:embed/>
                </p:oleObj>
              </mc:Choice>
              <mc:Fallback>
                <p:oleObj name="Equation" r:id="rId6" imgW="266688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2FBE28-1C0E-4CE8-A3A6-95825E4134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5521" y="1493839"/>
                        <a:ext cx="39211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>
            <a:extLst>
              <a:ext uri="{FF2B5EF4-FFF2-40B4-BE49-F238E27FC236}">
                <a16:creationId xmlns:a16="http://schemas.microsoft.com/office/drawing/2014/main" id="{059F2BAA-9436-4142-9791-70D7D3E8F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1499" y="1807294"/>
            <a:ext cx="40302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Multiply both sides by (x-3)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479D9CA-1795-4447-8184-C1FA952552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761562"/>
              </p:ext>
            </p:extLst>
          </p:nvPr>
        </p:nvGraphicFramePr>
        <p:xfrm>
          <a:off x="1791783" y="2624042"/>
          <a:ext cx="6540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253800" progId="Equation.DSMT4">
                  <p:embed/>
                </p:oleObj>
              </mc:Choice>
              <mc:Fallback>
                <p:oleObj name="Equation" r:id="rId8" imgW="4442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479D9CA-1795-4447-8184-C1FA952552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91783" y="2624042"/>
                        <a:ext cx="65405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96E6801-AC6C-4343-8387-0BE76EF5D7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08288"/>
              </p:ext>
            </p:extLst>
          </p:nvPr>
        </p:nvGraphicFramePr>
        <p:xfrm>
          <a:off x="2351585" y="2624139"/>
          <a:ext cx="2722563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600" imgH="279360" progId="Equation.DSMT4">
                  <p:embed/>
                </p:oleObj>
              </mc:Choice>
              <mc:Fallback>
                <p:oleObj name="Equation" r:id="rId10" imgW="186660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96E6801-AC6C-4343-8387-0BE76EF5D7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51585" y="2624139"/>
                        <a:ext cx="2722563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5EC0E86-D412-462A-830C-0300B34C78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134475"/>
              </p:ext>
            </p:extLst>
          </p:nvPr>
        </p:nvGraphicFramePr>
        <p:xfrm>
          <a:off x="5015880" y="2623890"/>
          <a:ext cx="6540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4240" imgH="253800" progId="Equation.DSMT4">
                  <p:embed/>
                </p:oleObj>
              </mc:Choice>
              <mc:Fallback>
                <p:oleObj name="Equation" r:id="rId12" imgW="44424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5EC0E86-D412-462A-830C-0300B34C78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15880" y="2623890"/>
                        <a:ext cx="65405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5C758C3-A42F-46ED-82E3-0A3CE39A97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52367"/>
              </p:ext>
            </p:extLst>
          </p:nvPr>
        </p:nvGraphicFramePr>
        <p:xfrm>
          <a:off x="4079777" y="3119438"/>
          <a:ext cx="98107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40" imgH="203040" progId="Equation.DSMT4">
                  <p:embed/>
                </p:oleObj>
              </mc:Choice>
              <mc:Fallback>
                <p:oleObj name="Equation" r:id="rId13" imgW="67284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5C758C3-A42F-46ED-82E3-0A3CE39A97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79777" y="3119438"/>
                        <a:ext cx="981075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C75EDE5-C50F-4EED-89D6-A3FEB3E74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3865"/>
              </p:ext>
            </p:extLst>
          </p:nvPr>
        </p:nvGraphicFramePr>
        <p:xfrm>
          <a:off x="4439816" y="3501009"/>
          <a:ext cx="6667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03040" progId="Equation.DSMT4">
                  <p:embed/>
                </p:oleObj>
              </mc:Choice>
              <mc:Fallback>
                <p:oleObj name="Equation" r:id="rId15" imgW="4572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C75EDE5-C50F-4EED-89D6-A3FEB3E74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39816" y="3501009"/>
                        <a:ext cx="666750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351877F-313B-460A-90BF-A041DF220F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103957"/>
              </p:ext>
            </p:extLst>
          </p:nvPr>
        </p:nvGraphicFramePr>
        <p:xfrm>
          <a:off x="4515818" y="3861048"/>
          <a:ext cx="500062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720" imgH="177480" progId="Equation.DSMT4">
                  <p:embed/>
                </p:oleObj>
              </mc:Choice>
              <mc:Fallback>
                <p:oleObj name="Equation" r:id="rId17" imgW="342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351877F-313B-460A-90BF-A041DF220F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15818" y="3861048"/>
                        <a:ext cx="500062" cy="261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439ED8C-04ED-46AF-BDF8-39C3D46DEF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218386"/>
              </p:ext>
            </p:extLst>
          </p:nvPr>
        </p:nvGraphicFramePr>
        <p:xfrm>
          <a:off x="3820538" y="3825876"/>
          <a:ext cx="59213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6080" imgH="253800" progId="Equation.DSMT4">
                  <p:embed/>
                </p:oleObj>
              </mc:Choice>
              <mc:Fallback>
                <p:oleObj name="Equation" r:id="rId19" imgW="4060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439ED8C-04ED-46AF-BDF8-39C3D46DEF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20538" y="3825876"/>
                        <a:ext cx="592138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6">
            <a:extLst>
              <a:ext uri="{FF2B5EF4-FFF2-40B4-BE49-F238E27FC236}">
                <a16:creationId xmlns:a16="http://schemas.microsoft.com/office/drawing/2014/main" id="{6FBF4EE2-7B78-4574-9B4E-111B7BEAE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429" y="4209992"/>
            <a:ext cx="40302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Solutions are 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255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F75C4-B5C2-424F-A005-B06D5DE9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96016"/>
            <a:ext cx="7745288" cy="576064"/>
          </a:xfrm>
        </p:spPr>
        <p:txBody>
          <a:bodyPr/>
          <a:lstStyle/>
          <a:p>
            <a:r>
              <a:rPr lang="en-CA" dirty="0" err="1"/>
              <a:t>i</a:t>
            </a:r>
            <a:r>
              <a:rPr lang="en-CA" dirty="0"/>
              <a:t>) Solving A Polynomial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057D4A-1083-4079-8B0D-3F6549984D4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75520" y="836712"/>
                <a:ext cx="8784976" cy="1584176"/>
              </a:xfrm>
            </p:spPr>
            <p:txBody>
              <a:bodyPr/>
              <a:lstStyle/>
              <a:p>
                <a:r>
                  <a:rPr lang="en-CA" dirty="0"/>
                  <a:t>Solving a Polynomial function in the form of </a:t>
                </a:r>
                <a:br>
                  <a:rPr lang="en-CA" dirty="0"/>
                </a:b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+…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CA" dirty="0"/>
                  <a:t> means that you are looking for the x-intercepts, values of “x” that will make the equation equal to zero</a:t>
                </a:r>
              </a:p>
              <a:p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057D4A-1083-4079-8B0D-3F6549984D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75520" y="836712"/>
                <a:ext cx="8784976" cy="1584176"/>
              </a:xfrm>
              <a:blipFill>
                <a:blip r:embed="rId4"/>
                <a:stretch>
                  <a:fillRect l="-278" t="-3077" b="-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A18ABFB-FB6B-45D1-88C9-CC0068E27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734364"/>
              </p:ext>
            </p:extLst>
          </p:nvPr>
        </p:nvGraphicFramePr>
        <p:xfrm>
          <a:off x="2820988" y="2349501"/>
          <a:ext cx="40513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66600" imgH="215640" progId="Equation.DSMT4">
                  <p:embed/>
                </p:oleObj>
              </mc:Choice>
              <mc:Fallback>
                <p:oleObj name="Equation" r:id="rId5" imgW="1866600" imgH="215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A18ABFB-FB6B-45D1-88C9-CC0068E277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2349501"/>
                        <a:ext cx="40513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1B6C04-D38F-4C46-952C-EDD2B45BE9F1}"/>
              </a:ext>
            </a:extLst>
          </p:cNvPr>
          <p:cNvSpPr txBox="1">
            <a:spLocks/>
          </p:cNvSpPr>
          <p:nvPr/>
        </p:nvSpPr>
        <p:spPr>
          <a:xfrm>
            <a:off x="1631504" y="4179911"/>
            <a:ext cx="8784976" cy="20500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Step1: Convert the polynomial into the factor form by using the factor theorem </a:t>
            </a:r>
          </a:p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 Once it’s factored into brackets, take each bracket and solve for “x” </a:t>
            </a:r>
          </a:p>
          <a:p>
            <a:endParaRPr lang="en-CA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9195CA1-C834-4360-A342-4052A0AD1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170003"/>
              </p:ext>
            </p:extLst>
          </p:nvPr>
        </p:nvGraphicFramePr>
        <p:xfrm>
          <a:off x="2858444" y="2924944"/>
          <a:ext cx="3957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79560" imgH="253800" progId="Equation.DSMT4">
                  <p:embed/>
                </p:oleObj>
              </mc:Choice>
              <mc:Fallback>
                <p:oleObj name="Equation" r:id="rId7" imgW="18795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9195CA1-C834-4360-A342-4052A0AD12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8444" y="2924944"/>
                        <a:ext cx="39576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96D8926-13F5-4648-8E63-D42A3B31590B}"/>
              </a:ext>
            </a:extLst>
          </p:cNvPr>
          <p:cNvCxnSpPr>
            <a:cxnSpLocks/>
          </p:cNvCxnSpPr>
          <p:nvPr/>
        </p:nvCxnSpPr>
        <p:spPr>
          <a:xfrm>
            <a:off x="4134873" y="3379776"/>
            <a:ext cx="0" cy="409265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4832A00-F723-4EA5-9582-AFDF1E9BF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821416"/>
              </p:ext>
            </p:extLst>
          </p:nvPr>
        </p:nvGraphicFramePr>
        <p:xfrm>
          <a:off x="3784716" y="3715318"/>
          <a:ext cx="904702" cy="372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4832A00-F723-4EA5-9582-AFDF1E9BF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84716" y="3715318"/>
                        <a:ext cx="904702" cy="372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B2AD030-9D3D-45F0-9F4F-EE57D1E072A4}"/>
              </a:ext>
            </a:extLst>
          </p:cNvPr>
          <p:cNvCxnSpPr>
            <a:cxnSpLocks/>
          </p:cNvCxnSpPr>
          <p:nvPr/>
        </p:nvCxnSpPr>
        <p:spPr>
          <a:xfrm>
            <a:off x="5181023" y="3348975"/>
            <a:ext cx="76927" cy="366343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C14DA36-38EE-460A-9488-AA816FF94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682511"/>
              </p:ext>
            </p:extLst>
          </p:nvPr>
        </p:nvGraphicFramePr>
        <p:xfrm>
          <a:off x="4837262" y="3663459"/>
          <a:ext cx="9763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480" imgH="203040" progId="Equation.DSMT4">
                  <p:embed/>
                </p:oleObj>
              </mc:Choice>
              <mc:Fallback>
                <p:oleObj name="Equation" r:id="rId11" imgW="3934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C14DA36-38EE-460A-9488-AA816FF94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37262" y="3663459"/>
                        <a:ext cx="976313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DCF6BA8-7EDE-4751-BFC9-F5CCA7FF1C98}"/>
              </a:ext>
            </a:extLst>
          </p:cNvPr>
          <p:cNvCxnSpPr>
            <a:cxnSpLocks/>
          </p:cNvCxnSpPr>
          <p:nvPr/>
        </p:nvCxnSpPr>
        <p:spPr>
          <a:xfrm>
            <a:off x="6212861" y="3320343"/>
            <a:ext cx="244592" cy="394974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AFCF4F9-5156-443A-A175-2454AF675A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29216"/>
              </p:ext>
            </p:extLst>
          </p:nvPr>
        </p:nvGraphicFramePr>
        <p:xfrm>
          <a:off x="6068307" y="3647122"/>
          <a:ext cx="97631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203040" progId="Equation.DSMT4">
                  <p:embed/>
                </p:oleObj>
              </mc:Choice>
              <mc:Fallback>
                <p:oleObj name="Equation" r:id="rId13" imgW="3934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AFCF4F9-5156-443A-A175-2454AF675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68307" y="3647122"/>
                        <a:ext cx="976312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F1C79EF-9388-4A8E-981A-A751FF10D541}"/>
              </a:ext>
            </a:extLst>
          </p:cNvPr>
          <p:cNvCxnSpPr>
            <a:cxnSpLocks/>
          </p:cNvCxnSpPr>
          <p:nvPr/>
        </p:nvCxnSpPr>
        <p:spPr>
          <a:xfrm flipH="1">
            <a:off x="3431705" y="3379776"/>
            <a:ext cx="60411" cy="409265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0241A38-476A-44C9-B4D2-A2D62AC71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376140"/>
              </p:ext>
            </p:extLst>
          </p:nvPr>
        </p:nvGraphicFramePr>
        <p:xfrm>
          <a:off x="2989300" y="3715318"/>
          <a:ext cx="745206" cy="372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177480" progId="Equation.DSMT4">
                  <p:embed/>
                </p:oleObj>
              </mc:Choice>
              <mc:Fallback>
                <p:oleObj name="Equation" r:id="rId15" imgW="35532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0241A38-476A-44C9-B4D2-A2D62AC712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89300" y="3715318"/>
                        <a:ext cx="745206" cy="3726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3058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4FFA5-A084-BBC2-4309-350A98EFF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24AA4F-EB7B-6496-9B2D-B8F474C9099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" b="13326"/>
          <a:stretch/>
        </p:blipFill>
        <p:spPr bwMode="auto">
          <a:xfrm>
            <a:off x="1700645" y="37508"/>
            <a:ext cx="8418715" cy="18857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3084EF-FC83-7A9F-41B1-338B38CAED5E}"/>
              </a:ext>
            </a:extLst>
          </p:cNvPr>
          <p:cNvSpPr txBox="1"/>
          <p:nvPr/>
        </p:nvSpPr>
        <p:spPr>
          <a:xfrm>
            <a:off x="60165" y="2113853"/>
            <a:ext cx="4691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One of the hints that we can use is from the value of “r” that is given: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5777470-24A6-28D2-37CD-083B50625B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667546"/>
              </p:ext>
            </p:extLst>
          </p:nvPr>
        </p:nvGraphicFramePr>
        <p:xfrm>
          <a:off x="547949" y="2917841"/>
          <a:ext cx="1112729" cy="571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469800" progId="Equation.DSMT4">
                  <p:embed/>
                </p:oleObj>
              </mc:Choice>
              <mc:Fallback>
                <p:oleObj name="Equation" r:id="rId5" imgW="91440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5777470-24A6-28D2-37CD-083B50625B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7949" y="2917841"/>
                        <a:ext cx="1112729" cy="571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4403326-E04E-F64C-09D2-6B1ADD74BD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539600"/>
              </p:ext>
            </p:extLst>
          </p:nvPr>
        </p:nvGraphicFramePr>
        <p:xfrm>
          <a:off x="733070" y="3572453"/>
          <a:ext cx="1160910" cy="571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431640" progId="Equation.DSMT4">
                  <p:embed/>
                </p:oleObj>
              </mc:Choice>
              <mc:Fallback>
                <p:oleObj name="Equation" r:id="rId7" imgW="87624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4403326-E04E-F64C-09D2-6B1ADD74BD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3070" y="3572453"/>
                        <a:ext cx="1160910" cy="571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1C8B30C-4119-1D80-9B19-EC7C5A0E6E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411562"/>
              </p:ext>
            </p:extLst>
          </p:nvPr>
        </p:nvGraphicFramePr>
        <p:xfrm>
          <a:off x="614022" y="4180495"/>
          <a:ext cx="1219894" cy="3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440" imgH="228600" progId="Equation.DSMT4">
                  <p:embed/>
                </p:oleObj>
              </mc:Choice>
              <mc:Fallback>
                <p:oleObj name="Equation" r:id="rId9" imgW="90144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1C8B30C-4119-1D80-9B19-EC7C5A0E6E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4022" y="4180495"/>
                        <a:ext cx="1219894" cy="30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C80FDB8-05BB-3C16-39B0-C3FA0DB9C8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727359"/>
              </p:ext>
            </p:extLst>
          </p:nvPr>
        </p:nvGraphicFramePr>
        <p:xfrm>
          <a:off x="415845" y="4566316"/>
          <a:ext cx="16827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44520" imgH="342720" progId="Equation.DSMT4">
                  <p:embed/>
                </p:oleObj>
              </mc:Choice>
              <mc:Fallback>
                <p:oleObj name="Equation" r:id="rId11" imgW="1244520" imgH="3427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C80FDB8-05BB-3C16-39B0-C3FA0DB9C8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5845" y="4566316"/>
                        <a:ext cx="1682750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43D2036-FF28-DE79-D587-303940EEAA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445468"/>
              </p:ext>
            </p:extLst>
          </p:nvPr>
        </p:nvGraphicFramePr>
        <p:xfrm>
          <a:off x="440783" y="5086297"/>
          <a:ext cx="1631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06360" imgH="203040" progId="Equation.DSMT4">
                  <p:embed/>
                </p:oleObj>
              </mc:Choice>
              <mc:Fallback>
                <p:oleObj name="Equation" r:id="rId13" imgW="12063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43D2036-FF28-DE79-D587-303940EEAA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0783" y="5086297"/>
                        <a:ext cx="1631950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F08C0B6-0563-5851-8C09-7FBB1A2B8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882902"/>
              </p:ext>
            </p:extLst>
          </p:nvPr>
        </p:nvGraphicFramePr>
        <p:xfrm>
          <a:off x="382595" y="5427539"/>
          <a:ext cx="164941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18960" imgH="203040" progId="Equation.DSMT4">
                  <p:embed/>
                </p:oleObj>
              </mc:Choice>
              <mc:Fallback>
                <p:oleObj name="Equation" r:id="rId15" imgW="12189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7F08C0B6-0563-5851-8C09-7FBB1A2B8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82595" y="5427539"/>
                        <a:ext cx="1649413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A049A37-019D-AD3F-EBF9-F96B738996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666199"/>
              </p:ext>
            </p:extLst>
          </p:nvPr>
        </p:nvGraphicFramePr>
        <p:xfrm>
          <a:off x="614022" y="5758608"/>
          <a:ext cx="14097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41120" imgH="203040" progId="Equation.DSMT4">
                  <p:embed/>
                </p:oleObj>
              </mc:Choice>
              <mc:Fallback>
                <p:oleObj name="Equation" r:id="rId17" imgW="10411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A049A37-019D-AD3F-EBF9-F96B738996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4022" y="5758608"/>
                        <a:ext cx="1409700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5753F8D-3D1C-B951-4145-0E5779FF17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273741"/>
              </p:ext>
            </p:extLst>
          </p:nvPr>
        </p:nvGraphicFramePr>
        <p:xfrm>
          <a:off x="597396" y="6100628"/>
          <a:ext cx="1160894" cy="286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25480" imgH="203040" progId="Equation.DSMT4">
                  <p:embed/>
                </p:oleObj>
              </mc:Choice>
              <mc:Fallback>
                <p:oleObj name="Equation" r:id="rId19" imgW="8254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5753F8D-3D1C-B951-4145-0E5779FF17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7396" y="6100628"/>
                        <a:ext cx="1160894" cy="2869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1BBA6E5-95F4-DEA9-D562-B2AFE4AB65B4}"/>
              </a:ext>
            </a:extLst>
          </p:cNvPr>
          <p:cNvSpPr txBox="1"/>
          <p:nvPr/>
        </p:nvSpPr>
        <p:spPr>
          <a:xfrm>
            <a:off x="2106098" y="3707721"/>
            <a:ext cx="1790702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>
                <a:solidFill>
                  <a:srgbClr val="FF0000"/>
                </a:solidFill>
              </a:rPr>
              <a:t>Now you have a relationship between </a:t>
            </a:r>
            <a:r>
              <a:rPr lang="en-US" sz="1900" i="1" dirty="0">
                <a:solidFill>
                  <a:srgbClr val="FF0000"/>
                </a:solidFill>
              </a:rPr>
              <a:t>r</a:t>
            </a:r>
            <a:r>
              <a:rPr lang="en-US" sz="1900" i="1" baseline="30000" dirty="0">
                <a:solidFill>
                  <a:srgbClr val="FF0000"/>
                </a:solidFill>
              </a:rPr>
              <a:t>4</a:t>
            </a:r>
            <a:r>
              <a:rPr lang="en-US" sz="1900" dirty="0">
                <a:solidFill>
                  <a:srgbClr val="FF0000"/>
                </a:solidFill>
              </a:rPr>
              <a:t> and </a:t>
            </a:r>
            <a:r>
              <a:rPr lang="en-US" sz="1900" i="1" dirty="0">
                <a:solidFill>
                  <a:srgbClr val="FF0000"/>
                </a:solidFill>
              </a:rPr>
              <a:t>r</a:t>
            </a:r>
            <a:r>
              <a:rPr lang="en-US" sz="1900" i="1" baseline="30000" dirty="0">
                <a:solidFill>
                  <a:srgbClr val="FF0000"/>
                </a:solidFill>
              </a:rPr>
              <a:t>2</a:t>
            </a:r>
            <a:r>
              <a:rPr lang="en-US" sz="1900" dirty="0">
                <a:solidFill>
                  <a:srgbClr val="FF0000"/>
                </a:solidFill>
              </a:rPr>
              <a:t> that can be used to simplify your equation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31454BC-FAE7-3A10-4F26-044E2DD9A1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742912"/>
              </p:ext>
            </p:extLst>
          </p:nvPr>
        </p:nvGraphicFramePr>
        <p:xfrm>
          <a:off x="5447609" y="2137924"/>
          <a:ext cx="4989630" cy="327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098520" imgH="203040" progId="Equation.DSMT4">
                  <p:embed/>
                </p:oleObj>
              </mc:Choice>
              <mc:Fallback>
                <p:oleObj name="Equation" r:id="rId21" imgW="309852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31454BC-FAE7-3A10-4F26-044E2DD9A1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447609" y="2137924"/>
                        <a:ext cx="4989630" cy="3276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E70A6B0-1A68-5CF9-4162-9DABC4905D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43018"/>
              </p:ext>
            </p:extLst>
          </p:nvPr>
        </p:nvGraphicFramePr>
        <p:xfrm>
          <a:off x="5447610" y="2609477"/>
          <a:ext cx="45180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806560" imgH="203040" progId="Equation.DSMT4">
                  <p:embed/>
                </p:oleObj>
              </mc:Choice>
              <mc:Fallback>
                <p:oleObj name="Equation" r:id="rId23" imgW="28065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E70A6B0-1A68-5CF9-4162-9DABC4905D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447610" y="2609477"/>
                        <a:ext cx="4518025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CF4BDAD-CECA-EBD9-45DE-295ED87F86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73464"/>
              </p:ext>
            </p:extLst>
          </p:nvPr>
        </p:nvGraphicFramePr>
        <p:xfrm>
          <a:off x="5376171" y="3068604"/>
          <a:ext cx="46609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895480" imgH="203040" progId="Equation.DSMT4">
                  <p:embed/>
                </p:oleObj>
              </mc:Choice>
              <mc:Fallback>
                <p:oleObj name="Equation" r:id="rId25" imgW="28954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CF4BDAD-CECA-EBD9-45DE-295ED87F86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376171" y="3068604"/>
                        <a:ext cx="466090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B6B8E02-4B0B-7931-F0AA-D791FF4418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832802"/>
              </p:ext>
            </p:extLst>
          </p:nvPr>
        </p:nvGraphicFramePr>
        <p:xfrm>
          <a:off x="5376171" y="3520455"/>
          <a:ext cx="46609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895480" imgH="279360" progId="Equation.DSMT4">
                  <p:embed/>
                </p:oleObj>
              </mc:Choice>
              <mc:Fallback>
                <p:oleObj name="Equation" r:id="rId27" imgW="289548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B6B8E02-4B0B-7931-F0AA-D791FF4418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376171" y="3520455"/>
                        <a:ext cx="4660900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4090779-FEE4-6385-CC28-136C2F4563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972285"/>
              </p:ext>
            </p:extLst>
          </p:nvPr>
        </p:nvGraphicFramePr>
        <p:xfrm>
          <a:off x="5554551" y="4311982"/>
          <a:ext cx="21669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46040" imgH="279360" progId="Equation.DSMT4">
                  <p:embed/>
                </p:oleObj>
              </mc:Choice>
              <mc:Fallback>
                <p:oleObj name="Equation" r:id="rId29" imgW="134604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4090779-FEE4-6385-CC28-136C2F4563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554551" y="4311982"/>
                        <a:ext cx="2166937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30375136-468D-8EF0-AB4B-BC2F1A716DE4}"/>
              </a:ext>
            </a:extLst>
          </p:cNvPr>
          <p:cNvSpPr txBox="1"/>
          <p:nvPr/>
        </p:nvSpPr>
        <p:spPr>
          <a:xfrm>
            <a:off x="5464235" y="3970556"/>
            <a:ext cx="451450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>
                <a:solidFill>
                  <a:srgbClr val="FF0000"/>
                </a:solidFill>
              </a:rPr>
              <a:t>Let’s try and simplify this part first…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65B75A3-A8AC-8892-C751-F9AA74753B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421476"/>
              </p:ext>
            </p:extLst>
          </p:nvPr>
        </p:nvGraphicFramePr>
        <p:xfrm>
          <a:off x="5566688" y="4686982"/>
          <a:ext cx="239236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85720" imgH="304560" progId="Equation.DSMT4">
                  <p:embed/>
                </p:oleObj>
              </mc:Choice>
              <mc:Fallback>
                <p:oleObj name="Equation" r:id="rId31" imgW="1485720" imgH="3045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65B75A3-A8AC-8892-C751-F9AA74753B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566688" y="4686982"/>
                        <a:ext cx="2392363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17C1DDB-61C0-A6B5-F1FE-2F35096AC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153170"/>
              </p:ext>
            </p:extLst>
          </p:nvPr>
        </p:nvGraphicFramePr>
        <p:xfrm>
          <a:off x="5554551" y="5094538"/>
          <a:ext cx="31083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930320" imgH="304560" progId="Equation.DSMT4">
                  <p:embed/>
                </p:oleObj>
              </mc:Choice>
              <mc:Fallback>
                <p:oleObj name="Equation" r:id="rId33" imgW="1930320" imgH="3045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517C1DDB-61C0-A6B5-F1FE-2F35096AC5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554551" y="5094538"/>
                        <a:ext cx="3108325" cy="49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7E51A8A-F14C-54D2-E66B-B32002778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674448"/>
              </p:ext>
            </p:extLst>
          </p:nvPr>
        </p:nvGraphicFramePr>
        <p:xfrm>
          <a:off x="5684121" y="5574812"/>
          <a:ext cx="32305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06280" imgH="203040" progId="Equation.DSMT4">
                  <p:embed/>
                </p:oleObj>
              </mc:Choice>
              <mc:Fallback>
                <p:oleObj name="Equation" r:id="rId35" imgW="200628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7E51A8A-F14C-54D2-E66B-B320027780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684121" y="5574812"/>
                        <a:ext cx="3230563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DD15044A-102D-2D5D-923C-81202D10A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090797"/>
              </p:ext>
            </p:extLst>
          </p:nvPr>
        </p:nvGraphicFramePr>
        <p:xfrm>
          <a:off x="4961400" y="5908792"/>
          <a:ext cx="39862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476440" imgH="279360" progId="Equation.DSMT4">
                  <p:embed/>
                </p:oleObj>
              </mc:Choice>
              <mc:Fallback>
                <p:oleObj name="Equation" r:id="rId37" imgW="247644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DD15044A-102D-2D5D-923C-81202D10A5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961400" y="5908792"/>
                        <a:ext cx="3986212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F1EAF2BB-9345-14EC-AEA8-712D335E3A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94111"/>
              </p:ext>
            </p:extLst>
          </p:nvPr>
        </p:nvGraphicFramePr>
        <p:xfrm>
          <a:off x="5259275" y="6399517"/>
          <a:ext cx="369887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298600" imgH="203040" progId="Equation.DSMT4">
                  <p:embed/>
                </p:oleObj>
              </mc:Choice>
              <mc:Fallback>
                <p:oleObj name="Equation" r:id="rId39" imgW="229860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F1EAF2BB-9345-14EC-AEA8-712D335E3A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259275" y="6399517"/>
                        <a:ext cx="3698875" cy="32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8D4FD14-C1CD-388C-3A4A-E5208E6E0B9F}"/>
              </a:ext>
            </a:extLst>
          </p:cNvPr>
          <p:cNvCxnSpPr>
            <a:cxnSpLocks/>
          </p:cNvCxnSpPr>
          <p:nvPr/>
        </p:nvCxnSpPr>
        <p:spPr>
          <a:xfrm flipV="1">
            <a:off x="5854932" y="6451018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DB9B9F2-9328-E14A-5B24-7D4EE08DB0DF}"/>
              </a:ext>
            </a:extLst>
          </p:cNvPr>
          <p:cNvCxnSpPr>
            <a:cxnSpLocks/>
          </p:cNvCxnSpPr>
          <p:nvPr/>
        </p:nvCxnSpPr>
        <p:spPr>
          <a:xfrm flipV="1">
            <a:off x="7586087" y="6469089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0FCD620-79A3-4DE2-8ECE-73D625F3A7F9}"/>
              </a:ext>
            </a:extLst>
          </p:cNvPr>
          <p:cNvCxnSpPr>
            <a:cxnSpLocks/>
          </p:cNvCxnSpPr>
          <p:nvPr/>
        </p:nvCxnSpPr>
        <p:spPr>
          <a:xfrm flipV="1">
            <a:off x="8660539" y="6487160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B946872-E6B6-389C-4C7F-78659A37373D}"/>
              </a:ext>
            </a:extLst>
          </p:cNvPr>
          <p:cNvCxnSpPr>
            <a:cxnSpLocks/>
          </p:cNvCxnSpPr>
          <p:nvPr/>
        </p:nvCxnSpPr>
        <p:spPr>
          <a:xfrm flipV="1">
            <a:off x="5343701" y="6426954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80EBD3-FF0B-FB9A-041A-C5ADCB65EE69}"/>
              </a:ext>
            </a:extLst>
          </p:cNvPr>
          <p:cNvCxnSpPr>
            <a:cxnSpLocks/>
          </p:cNvCxnSpPr>
          <p:nvPr/>
        </p:nvCxnSpPr>
        <p:spPr>
          <a:xfrm flipV="1">
            <a:off x="6929384" y="6469089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6648C03-3284-86D6-407D-1F446D9410F1}"/>
              </a:ext>
            </a:extLst>
          </p:cNvPr>
          <p:cNvCxnSpPr>
            <a:cxnSpLocks/>
          </p:cNvCxnSpPr>
          <p:nvPr/>
        </p:nvCxnSpPr>
        <p:spPr>
          <a:xfrm flipV="1">
            <a:off x="6359170" y="6451018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66135A8-7C9A-D90E-97A3-BC0D5C916142}"/>
              </a:ext>
            </a:extLst>
          </p:cNvPr>
          <p:cNvCxnSpPr>
            <a:cxnSpLocks/>
          </p:cNvCxnSpPr>
          <p:nvPr/>
        </p:nvCxnSpPr>
        <p:spPr>
          <a:xfrm flipV="1">
            <a:off x="8232891" y="6432947"/>
            <a:ext cx="241069" cy="2743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E784071D-63C3-B01B-EEF9-447B276731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21063"/>
              </p:ext>
            </p:extLst>
          </p:nvPr>
        </p:nvGraphicFramePr>
        <p:xfrm>
          <a:off x="9008050" y="6312609"/>
          <a:ext cx="645331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41200" imgH="177480" progId="Equation.DSMT4">
                  <p:embed/>
                </p:oleObj>
              </mc:Choice>
              <mc:Fallback>
                <p:oleObj name="Equation" r:id="rId41" imgW="241200" imgH="177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E784071D-63C3-B01B-EEF9-447B276731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9008050" y="6312609"/>
                        <a:ext cx="645331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4246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55F3E5-8A03-32AA-0E9C-56941B92400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" b="13326"/>
          <a:stretch/>
        </p:blipFill>
        <p:spPr bwMode="auto">
          <a:xfrm>
            <a:off x="1700645" y="37508"/>
            <a:ext cx="8418715" cy="18857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09032E-C345-7327-1499-8491774604E4}"/>
              </a:ext>
            </a:extLst>
          </p:cNvPr>
          <p:cNvSpPr txBox="1"/>
          <p:nvPr/>
        </p:nvSpPr>
        <p:spPr>
          <a:xfrm>
            <a:off x="251357" y="2005789"/>
            <a:ext cx="4691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Your equation is now simplified to: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A22F7FA-6D63-B5E7-C6AC-51E45226E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070162"/>
              </p:ext>
            </p:extLst>
          </p:nvPr>
        </p:nvGraphicFramePr>
        <p:xfrm>
          <a:off x="677602" y="2389270"/>
          <a:ext cx="2887746" cy="400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73120" imgH="203040" progId="Equation.DSMT4">
                  <p:embed/>
                </p:oleObj>
              </mc:Choice>
              <mc:Fallback>
                <p:oleObj name="Equation" r:id="rId5" imgW="147312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A22F7FA-6D63-B5E7-C6AC-51E45226EE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7602" y="2389270"/>
                        <a:ext cx="2887746" cy="4001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DB6AD05-77D7-ADD1-7D2C-69E938E4FA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779352"/>
              </p:ext>
            </p:extLst>
          </p:nvPr>
        </p:nvGraphicFramePr>
        <p:xfrm>
          <a:off x="463232" y="2904257"/>
          <a:ext cx="22907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68200" imgH="203040" progId="Equation.DSMT4">
                  <p:embed/>
                </p:oleObj>
              </mc:Choice>
              <mc:Fallback>
                <p:oleObj name="Equation" r:id="rId7" imgW="11682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DB6AD05-77D7-ADD1-7D2C-69E938E4FA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3232" y="2904257"/>
                        <a:ext cx="2290762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068D116-2E9E-71AF-F3C3-D6A0B89442B6}"/>
              </a:ext>
            </a:extLst>
          </p:cNvPr>
          <p:cNvSpPr txBox="1"/>
          <p:nvPr/>
        </p:nvSpPr>
        <p:spPr>
          <a:xfrm>
            <a:off x="198819" y="3619183"/>
            <a:ext cx="5160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From this point on, you want to use the equation with r</a:t>
            </a:r>
            <a:r>
              <a:rPr lang="en-US" sz="2000" baseline="30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FF0000"/>
                </a:solidFill>
              </a:rPr>
              <a:t> and simplify every power of r to become a power of 2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38BF0D-B984-A017-4FAE-F097DDAD9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666645"/>
              </p:ext>
            </p:extLst>
          </p:nvPr>
        </p:nvGraphicFramePr>
        <p:xfrm>
          <a:off x="638959" y="4634846"/>
          <a:ext cx="1538976" cy="380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03040" progId="Equation.DSMT4">
                  <p:embed/>
                </p:oleObj>
              </mc:Choice>
              <mc:Fallback>
                <p:oleObj name="Equation" r:id="rId9" imgW="8254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238BF0D-B984-A017-4FAE-F097DDAD9A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8959" y="4634846"/>
                        <a:ext cx="1538976" cy="380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D50171C-E983-CB6B-94A4-56C392C61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556600"/>
              </p:ext>
            </p:extLst>
          </p:nvPr>
        </p:nvGraphicFramePr>
        <p:xfrm>
          <a:off x="2861399" y="4609956"/>
          <a:ext cx="13731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190440" progId="Equation.DSMT4">
                  <p:embed/>
                </p:oleObj>
              </mc:Choice>
              <mc:Fallback>
                <p:oleObj name="Equation" r:id="rId11" imgW="736560" imgH="190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D50171C-E983-CB6B-94A4-56C392C617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61399" y="4609956"/>
                        <a:ext cx="1373187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0B5E7D9-CEB9-BE1D-78B6-033C288AC7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74158"/>
              </p:ext>
            </p:extLst>
          </p:nvPr>
        </p:nvGraphicFramePr>
        <p:xfrm>
          <a:off x="2853086" y="5003568"/>
          <a:ext cx="22034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800" imgH="279360" progId="Equation.DSMT4">
                  <p:embed/>
                </p:oleObj>
              </mc:Choice>
              <mc:Fallback>
                <p:oleObj name="Equation" r:id="rId13" imgW="11808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0B5E7D9-CEB9-BE1D-78B6-033C288AC7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53086" y="5003568"/>
                        <a:ext cx="220345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55A8C94-639C-36A5-4E78-F41597C0E3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61399"/>
              </p:ext>
            </p:extLst>
          </p:nvPr>
        </p:nvGraphicFramePr>
        <p:xfrm>
          <a:off x="2832405" y="5486418"/>
          <a:ext cx="175418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39600" imgH="203040" progId="Equation.DSMT4">
                  <p:embed/>
                </p:oleObj>
              </mc:Choice>
              <mc:Fallback>
                <p:oleObj name="Equation" r:id="rId15" imgW="93960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55A8C94-639C-36A5-4E78-F41597C0E3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32405" y="5486418"/>
                        <a:ext cx="1754187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AB50249-C3C1-C35B-09B8-34655D9A7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030173"/>
              </p:ext>
            </p:extLst>
          </p:nvPr>
        </p:nvGraphicFramePr>
        <p:xfrm>
          <a:off x="2832405" y="5865831"/>
          <a:ext cx="25368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58640" imgH="279360" progId="Equation.DSMT4">
                  <p:embed/>
                </p:oleObj>
              </mc:Choice>
              <mc:Fallback>
                <p:oleObj name="Equation" r:id="rId17" imgW="13586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AB50249-C3C1-C35B-09B8-34655D9A7F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832405" y="5865831"/>
                        <a:ext cx="2536825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A2199AF-2382-F81E-4B68-A163E411F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575037"/>
              </p:ext>
            </p:extLst>
          </p:nvPr>
        </p:nvGraphicFramePr>
        <p:xfrm>
          <a:off x="2832405" y="6337990"/>
          <a:ext cx="1730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7000" imgH="203040" progId="Equation.DSMT4">
                  <p:embed/>
                </p:oleObj>
              </mc:Choice>
              <mc:Fallback>
                <p:oleObj name="Equation" r:id="rId19" imgW="92700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A2199AF-2382-F81E-4B68-A163E411FB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832405" y="6337990"/>
                        <a:ext cx="1730375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74E76E3-B707-489A-EA3B-7825E7A6B5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00992"/>
              </p:ext>
            </p:extLst>
          </p:nvPr>
        </p:nvGraphicFramePr>
        <p:xfrm>
          <a:off x="5861511" y="4306831"/>
          <a:ext cx="14208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61760" imgH="190440" progId="Equation.DSMT4">
                  <p:embed/>
                </p:oleObj>
              </mc:Choice>
              <mc:Fallback>
                <p:oleObj name="Equation" r:id="rId21" imgW="761760" imgH="1904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74E76E3-B707-489A-EA3B-7825E7A6B5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861511" y="4306831"/>
                        <a:ext cx="1420813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76C89B2-8D62-BD26-D6F3-B1500BC30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762939"/>
              </p:ext>
            </p:extLst>
          </p:nvPr>
        </p:nvGraphicFramePr>
        <p:xfrm>
          <a:off x="5861511" y="4709707"/>
          <a:ext cx="33623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803240" imgH="279360" progId="Equation.DSMT4">
                  <p:embed/>
                </p:oleObj>
              </mc:Choice>
              <mc:Fallback>
                <p:oleObj name="Equation" r:id="rId23" imgW="180324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76C89B2-8D62-BD26-D6F3-B1500BC30F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861511" y="4709707"/>
                        <a:ext cx="3362325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57966A7-F768-7CAC-14F5-8AADAC05D4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600031"/>
              </p:ext>
            </p:extLst>
          </p:nvPr>
        </p:nvGraphicFramePr>
        <p:xfrm>
          <a:off x="5889478" y="5189787"/>
          <a:ext cx="369252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81080" imgH="203040" progId="Equation.DSMT4">
                  <p:embed/>
                </p:oleObj>
              </mc:Choice>
              <mc:Fallback>
                <p:oleObj name="Equation" r:id="rId25" imgW="19810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57966A7-F768-7CAC-14F5-8AADAC05D4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889478" y="5189787"/>
                        <a:ext cx="3692525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1431991-6268-683E-B8EE-8663ED474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94477"/>
              </p:ext>
            </p:extLst>
          </p:nvPr>
        </p:nvGraphicFramePr>
        <p:xfrm>
          <a:off x="5882063" y="5599056"/>
          <a:ext cx="37623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19240" imgH="279360" progId="Equation.DSMT4">
                  <p:embed/>
                </p:oleObj>
              </mc:Choice>
              <mc:Fallback>
                <p:oleObj name="Equation" r:id="rId27" imgW="201924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1431991-6268-683E-B8EE-8663ED4746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882063" y="5599056"/>
                        <a:ext cx="3762375" cy="522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25E94E0-9144-AF28-35BF-731555182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268216"/>
              </p:ext>
            </p:extLst>
          </p:nvPr>
        </p:nvGraphicFramePr>
        <p:xfrm>
          <a:off x="5882063" y="6049279"/>
          <a:ext cx="36925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981080" imgH="203040" progId="Equation.DSMT4">
                  <p:embed/>
                </p:oleObj>
              </mc:Choice>
              <mc:Fallback>
                <p:oleObj name="Equation" r:id="rId29" imgW="19810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25E94E0-9144-AF28-35BF-7315551828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882063" y="6049279"/>
                        <a:ext cx="36925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351FA98-168F-378E-1B6E-97F3AFA87D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164302"/>
              </p:ext>
            </p:extLst>
          </p:nvPr>
        </p:nvGraphicFramePr>
        <p:xfrm>
          <a:off x="5882063" y="6467259"/>
          <a:ext cx="2200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80800" imgH="203040" progId="Equation.DSMT4">
                  <p:embed/>
                </p:oleObj>
              </mc:Choice>
              <mc:Fallback>
                <p:oleObj name="Equation" r:id="rId31" imgW="118080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351FA98-168F-378E-1B6E-97F3AFA87D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882063" y="6467259"/>
                        <a:ext cx="22002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5094A9E-48F0-D028-1830-92CBA917D401}"/>
              </a:ext>
            </a:extLst>
          </p:cNvPr>
          <p:cNvSpPr txBox="1"/>
          <p:nvPr/>
        </p:nvSpPr>
        <p:spPr>
          <a:xfrm>
            <a:off x="5736763" y="2008025"/>
            <a:ext cx="4691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Put this altogether, we get: 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6671137-C748-65F7-B346-D52C733C7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24830"/>
              </p:ext>
            </p:extLst>
          </p:nvPr>
        </p:nvGraphicFramePr>
        <p:xfrm>
          <a:off x="5287906" y="2455411"/>
          <a:ext cx="17970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65160" imgH="203040" progId="Equation.DSMT4">
                  <p:embed/>
                </p:oleObj>
              </mc:Choice>
              <mc:Fallback>
                <p:oleObj name="Equation" r:id="rId33" imgW="96516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6671137-C748-65F7-B346-D52C733C75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287906" y="2455411"/>
                        <a:ext cx="17970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6AF31D25-AF37-E2A7-CE65-F445129FC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110234"/>
              </p:ext>
            </p:extLst>
          </p:nvPr>
        </p:nvGraphicFramePr>
        <p:xfrm>
          <a:off x="7122235" y="2420006"/>
          <a:ext cx="18034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65160" imgH="279360" progId="Equation.DSMT4">
                  <p:embed/>
                </p:oleObj>
              </mc:Choice>
              <mc:Fallback>
                <p:oleObj name="Equation" r:id="rId35" imgW="965160" imgH="2793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6AF31D25-AF37-E2A7-CE65-F445129FC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122235" y="2420006"/>
                        <a:ext cx="1803400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0A68000-211A-17FE-74CF-9AD673081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493974"/>
              </p:ext>
            </p:extLst>
          </p:nvPr>
        </p:nvGraphicFramePr>
        <p:xfrm>
          <a:off x="8925635" y="2437992"/>
          <a:ext cx="17748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952200" imgH="279360" progId="Equation.DSMT4">
                  <p:embed/>
                </p:oleObj>
              </mc:Choice>
              <mc:Fallback>
                <p:oleObj name="Equation" r:id="rId37" imgW="952200" imgH="2793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0A68000-211A-17FE-74CF-9AD673081B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925635" y="2437992"/>
                        <a:ext cx="1774825" cy="522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8994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188640"/>
            <a:ext cx="7787208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Given the following equation, solve for “x”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575581"/>
              </p:ext>
            </p:extLst>
          </p:nvPr>
        </p:nvGraphicFramePr>
        <p:xfrm>
          <a:off x="1919537" y="692696"/>
          <a:ext cx="280381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203040" progId="Equation.DSMT4">
                  <p:embed/>
                </p:oleObj>
              </mc:Choice>
              <mc:Fallback>
                <p:oleObj name="Equation" r:id="rId4" imgW="113004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19537" y="692696"/>
                        <a:ext cx="2803811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136210"/>
              </p:ext>
            </p:extLst>
          </p:nvPr>
        </p:nvGraphicFramePr>
        <p:xfrm>
          <a:off x="1735412" y="1340769"/>
          <a:ext cx="2992437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79360" progId="Equation.DSMT4">
                  <p:embed/>
                </p:oleObj>
              </mc:Choice>
              <mc:Fallback>
                <p:oleObj name="Equation" r:id="rId6" imgW="1206360" imgH="27936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35412" y="1340769"/>
                        <a:ext cx="2992437" cy="693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208055"/>
              </p:ext>
            </p:extLst>
          </p:nvPr>
        </p:nvGraphicFramePr>
        <p:xfrm>
          <a:off x="6528048" y="730060"/>
          <a:ext cx="3692724" cy="466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215640" progId="Equation.DSMT4">
                  <p:embed/>
                </p:oleObj>
              </mc:Choice>
              <mc:Fallback>
                <p:oleObj name="Equation" r:id="rId8" imgW="1701720" imgH="2156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730060"/>
                        <a:ext cx="3692724" cy="466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279814"/>
              </p:ext>
            </p:extLst>
          </p:nvPr>
        </p:nvGraphicFramePr>
        <p:xfrm>
          <a:off x="6528048" y="1268760"/>
          <a:ext cx="3744416" cy="53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253800" progId="Equation.DSMT4">
                  <p:embed/>
                </p:oleObj>
              </mc:Choice>
              <mc:Fallback>
                <p:oleObj name="Equation" r:id="rId10" imgW="177768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8048" y="1268760"/>
                        <a:ext cx="3744416" cy="534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919536" y="4149080"/>
            <a:ext cx="309634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Factor the polynomial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919536" y="4653136"/>
            <a:ext cx="309634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Factor the trinomial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470841"/>
              </p:ext>
            </p:extLst>
          </p:nvPr>
        </p:nvGraphicFramePr>
        <p:xfrm>
          <a:off x="1929780" y="2132856"/>
          <a:ext cx="30861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253800" progId="Equation.DSMT4">
                  <p:embed/>
                </p:oleObj>
              </mc:Choice>
              <mc:Fallback>
                <p:oleObj name="Equation" r:id="rId12" imgW="124452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29780" y="2132856"/>
                        <a:ext cx="3086100" cy="630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919536" y="5101734"/>
            <a:ext cx="309634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Solve for “x” from each bracket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073796" y="2636912"/>
            <a:ext cx="0" cy="576064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394720"/>
              </p:ext>
            </p:extLst>
          </p:nvPr>
        </p:nvGraphicFramePr>
        <p:xfrm>
          <a:off x="1703512" y="3212977"/>
          <a:ext cx="8826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177480" progId="Equation.DSMT4">
                  <p:embed/>
                </p:oleObj>
              </mc:Choice>
              <mc:Fallback>
                <p:oleObj name="Equation" r:id="rId14" imgW="35532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03512" y="3212977"/>
                        <a:ext cx="88265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>
            <a:off x="2855640" y="2564905"/>
            <a:ext cx="279722" cy="638795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131049"/>
              </p:ext>
            </p:extLst>
          </p:nvPr>
        </p:nvGraphicFramePr>
        <p:xfrm>
          <a:off x="2711624" y="2937521"/>
          <a:ext cx="944562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11624" y="2937521"/>
                        <a:ext cx="944562" cy="976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3935760" y="2636912"/>
            <a:ext cx="226268" cy="557510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035299"/>
              </p:ext>
            </p:extLst>
          </p:nvPr>
        </p:nvGraphicFramePr>
        <p:xfrm>
          <a:off x="3807396" y="3194696"/>
          <a:ext cx="8509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177480" progId="Equation.DSMT4">
                  <p:embed/>
                </p:oleObj>
              </mc:Choice>
              <mc:Fallback>
                <p:oleObj name="Equation" r:id="rId18" imgW="34272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807396" y="3194696"/>
                        <a:ext cx="850900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951984" y="3717032"/>
            <a:ext cx="432048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Factor the polynomial using the factor theorem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023992" y="4581128"/>
            <a:ext cx="432048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Solve for “x” from each bracket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7546404" y="1832248"/>
            <a:ext cx="0" cy="576064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153098"/>
              </p:ext>
            </p:extLst>
          </p:nvPr>
        </p:nvGraphicFramePr>
        <p:xfrm>
          <a:off x="7032105" y="2408884"/>
          <a:ext cx="10715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177480" progId="Equation.DSMT4">
                  <p:embed/>
                </p:oleObj>
              </mc:Choice>
              <mc:Fallback>
                <p:oleObj name="Equation" r:id="rId20" imgW="43164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032105" y="2408884"/>
                        <a:ext cx="1071563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/>
          <p:cNvCxnSpPr/>
          <p:nvPr/>
        </p:nvCxnSpPr>
        <p:spPr>
          <a:xfrm>
            <a:off x="8592554" y="1801447"/>
            <a:ext cx="15417" cy="597588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475699"/>
              </p:ext>
            </p:extLst>
          </p:nvPr>
        </p:nvGraphicFramePr>
        <p:xfrm>
          <a:off x="8184232" y="2132857"/>
          <a:ext cx="944562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393480" progId="Equation.DSMT4">
                  <p:embed/>
                </p:oleObj>
              </mc:Choice>
              <mc:Fallback>
                <p:oleObj name="Equation" r:id="rId22" imgW="380880" imgH="393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184232" y="2132857"/>
                        <a:ext cx="944562" cy="976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>
            <a:off x="9624392" y="1772816"/>
            <a:ext cx="10244" cy="616942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420311"/>
              </p:ext>
            </p:extLst>
          </p:nvPr>
        </p:nvGraphicFramePr>
        <p:xfrm>
          <a:off x="9255894" y="2092648"/>
          <a:ext cx="944562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80" imgH="393480" progId="Equation.DSMT4">
                  <p:embed/>
                </p:oleObj>
              </mc:Choice>
              <mc:Fallback>
                <p:oleObj name="Equation" r:id="rId24" imgW="38088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255894" y="2092648"/>
                        <a:ext cx="944562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5533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EE9C3-60F2-4BF6-81FA-91E78F53A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9531" y="129210"/>
            <a:ext cx="2908853" cy="60628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Solve for “x”: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3152F63-12F5-4B21-A418-B2B33EC2E6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43392"/>
              </p:ext>
            </p:extLst>
          </p:nvPr>
        </p:nvGraphicFramePr>
        <p:xfrm>
          <a:off x="1709530" y="609117"/>
          <a:ext cx="47688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228600" progId="Equation.DSMT4">
                  <p:embed/>
                </p:oleObj>
              </mc:Choice>
              <mc:Fallback>
                <p:oleObj name="Equation" r:id="rId4" imgW="204444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3152F63-12F5-4B21-A418-B2B33EC2E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09530" y="609117"/>
                        <a:ext cx="476885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782313B-CA92-4F1F-8A8A-413CD88431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557404"/>
              </p:ext>
            </p:extLst>
          </p:nvPr>
        </p:nvGraphicFramePr>
        <p:xfrm>
          <a:off x="1709530" y="3691355"/>
          <a:ext cx="46799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228600" progId="Equation.DSMT4">
                  <p:embed/>
                </p:oleObj>
              </mc:Choice>
              <mc:Fallback>
                <p:oleObj name="Equation" r:id="rId6" imgW="200628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782313B-CA92-4F1F-8A8A-413CD88431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09530" y="3691355"/>
                        <a:ext cx="467995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07769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49468-DF08-4D7F-9FC6-5F43C679C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274638"/>
            <a:ext cx="8064896" cy="562074"/>
          </a:xfrm>
        </p:spPr>
        <p:txBody>
          <a:bodyPr/>
          <a:lstStyle/>
          <a:p>
            <a:r>
              <a:rPr lang="en-CA" dirty="0"/>
              <a:t>ii) Clues from a Polynomial Function: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0706C-F8AB-4F0F-9AAB-3457495ABF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03512" y="908720"/>
            <a:ext cx="8280920" cy="604664"/>
          </a:xfrm>
        </p:spPr>
        <p:txBody>
          <a:bodyPr/>
          <a:lstStyle/>
          <a:p>
            <a:r>
              <a:rPr lang="en-CA" dirty="0"/>
              <a:t>Suppose we have a polynomial function in the form of: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1457C87-4559-4CE6-830F-615DE7AA63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126010"/>
              </p:ext>
            </p:extLst>
          </p:nvPr>
        </p:nvGraphicFramePr>
        <p:xfrm>
          <a:off x="2627313" y="1273175"/>
          <a:ext cx="61341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640" imgH="253800" progId="Equation.DSMT4">
                  <p:embed/>
                </p:oleObj>
              </mc:Choice>
              <mc:Fallback>
                <p:oleObj name="Equation" r:id="rId4" imgW="25016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1457C87-4559-4CE6-830F-615DE7AA63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7313" y="1273175"/>
                        <a:ext cx="613410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C3B50E-B6AE-47B6-8183-0885A0222459}"/>
              </a:ext>
            </a:extLst>
          </p:cNvPr>
          <p:cNvSpPr txBox="1">
            <a:spLocks/>
          </p:cNvSpPr>
          <p:nvPr/>
        </p:nvSpPr>
        <p:spPr>
          <a:xfrm>
            <a:off x="1687675" y="2060848"/>
            <a:ext cx="8280920" cy="6046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The value of “G” (Constant Term) can be found by making </a:t>
            </a:r>
            <a:r>
              <a:rPr lang="en-CA" sz="2100" i="1" dirty="0"/>
              <a:t>x=0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889CBBB-0172-4F69-ABED-1FB59F94C0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303923"/>
              </p:ext>
            </p:extLst>
          </p:nvPr>
        </p:nvGraphicFramePr>
        <p:xfrm>
          <a:off x="2639616" y="2426370"/>
          <a:ext cx="15573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53800" progId="Equation.DSMT4">
                  <p:embed/>
                </p:oleObj>
              </mc:Choice>
              <mc:Fallback>
                <p:oleObj name="Equation" r:id="rId6" imgW="634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889CBBB-0172-4F69-ABED-1FB59F94C0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39616" y="2426370"/>
                        <a:ext cx="1557338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2277EC-B5E6-4DBB-9AC2-A8FEF623A735}"/>
              </a:ext>
            </a:extLst>
          </p:cNvPr>
          <p:cNvSpPr txBox="1">
            <a:spLocks/>
          </p:cNvSpPr>
          <p:nvPr/>
        </p:nvSpPr>
        <p:spPr>
          <a:xfrm>
            <a:off x="1677742" y="3121199"/>
            <a:ext cx="8280920" cy="6046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The “</a:t>
            </a:r>
            <a:r>
              <a:rPr lang="en-CA" sz="2100" b="1" i="1" dirty="0"/>
              <a:t>sum of the coefficients</a:t>
            </a:r>
            <a:r>
              <a:rPr lang="en-CA" sz="2100" dirty="0"/>
              <a:t>” can be found by making x=1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7BA3261-2D12-4F85-AE5A-0006C8EB80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914120"/>
              </p:ext>
            </p:extLst>
          </p:nvPr>
        </p:nvGraphicFramePr>
        <p:xfrm>
          <a:off x="2611923" y="3559250"/>
          <a:ext cx="445293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253800" progId="Equation.DSMT4">
                  <p:embed/>
                </p:oleObj>
              </mc:Choice>
              <mc:Fallback>
                <p:oleObj name="Equation" r:id="rId8" imgW="18158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7BA3261-2D12-4F85-AE5A-0006C8EB80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11923" y="3559250"/>
                        <a:ext cx="4452938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B5CE3D3B-B29E-4DF1-B207-7324587A6E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68923" y="4365105"/>
                <a:ext cx="8640960" cy="911931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100" dirty="0"/>
                  <a:t>If </a:t>
                </a:r>
                <a14:m>
                  <m:oMath xmlns:m="http://schemas.openxmlformats.org/officeDocument/2006/math">
                    <m:r>
                      <a:rPr lang="en-CA" sz="21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1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CA" sz="21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sz="21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A" sz="2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sz="21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CA" sz="2100" i="1">
                        <a:latin typeface="Cambria Math" panose="02040503050406030204" pitchFamily="18" charset="0"/>
                      </a:rPr>
                      <m:t>=0</m:t>
                    </m:r>
                    <m:r>
                      <a:rPr lang="en-CA" sz="21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sz="2100" dirty="0"/>
                  <a:t>then the following coefficients will add to zero:</a:t>
                </a:r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B5CE3D3B-B29E-4DF1-B207-7324587A6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923" y="4365105"/>
                <a:ext cx="8640960" cy="911931"/>
              </a:xfrm>
              <a:prstGeom prst="rect">
                <a:avLst/>
              </a:prstGeom>
              <a:blipFill>
                <a:blip r:embed="rId10"/>
                <a:stretch>
                  <a:fillRect l="-212" t="-4667" r="-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4A62DA4-B058-40D0-A816-4648A1D69A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002744"/>
              </p:ext>
            </p:extLst>
          </p:nvPr>
        </p:nvGraphicFramePr>
        <p:xfrm>
          <a:off x="2176670" y="4896617"/>
          <a:ext cx="21494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76240" imgH="177480" progId="Equation.DSMT4">
                  <p:embed/>
                </p:oleObj>
              </mc:Choice>
              <mc:Fallback>
                <p:oleObj name="Equation" r:id="rId11" imgW="876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4A62DA4-B058-40D0-A816-4648A1D69A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76670" y="4896617"/>
                        <a:ext cx="214947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6">
            <a:extLst>
              <a:ext uri="{FF2B5EF4-FFF2-40B4-BE49-F238E27FC236}">
                <a16:creationId xmlns:a16="http://schemas.microsoft.com/office/drawing/2014/main" id="{7AB1CA74-3913-4015-9C7F-CD3F6DE63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9843" y="2503972"/>
            <a:ext cx="33130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This is the y-intercept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03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32436"/>
            <a:ext cx="7467600" cy="562074"/>
          </a:xfrm>
        </p:spPr>
        <p:txBody>
          <a:bodyPr/>
          <a:lstStyle/>
          <a:p>
            <a:r>
              <a:rPr lang="en-CA" dirty="0"/>
              <a:t>Maximum and Minimum points::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530" y="836712"/>
            <a:ext cx="5112567" cy="4968552"/>
          </a:xfrm>
        </p:spPr>
        <p:txBody>
          <a:bodyPr>
            <a:noAutofit/>
          </a:bodyPr>
          <a:lstStyle/>
          <a:p>
            <a:r>
              <a:rPr lang="en-CA" sz="2100" dirty="0"/>
              <a:t>Absolute Max: the point on a function with the greatest y-coordinate</a:t>
            </a:r>
          </a:p>
          <a:p>
            <a:r>
              <a:rPr lang="en-CA" sz="2100" dirty="0"/>
              <a:t>Absolute Min: the point on a function with the smallest y-coordinate</a:t>
            </a:r>
          </a:p>
          <a:p>
            <a:r>
              <a:rPr lang="en-CA" sz="2100" dirty="0"/>
              <a:t>Relative Max: (Local Max) A maximum point on top of a “hill”</a:t>
            </a:r>
          </a:p>
          <a:p>
            <a:r>
              <a:rPr lang="en-CA" sz="2100" dirty="0"/>
              <a:t>Relative Min.: (Local Min) A minimum point on the bottom of a “valley”</a:t>
            </a:r>
          </a:p>
          <a:p>
            <a:r>
              <a:rPr lang="en-CA" sz="2100" dirty="0"/>
              <a:t>If a graph extends up to positive infinity, there will not be any “absolute Max”</a:t>
            </a:r>
          </a:p>
          <a:p>
            <a:r>
              <a:rPr lang="en-CA" sz="2100" dirty="0"/>
              <a:t>If a graph extends down to negative infinity, there will not be any “absolute Min”</a:t>
            </a:r>
          </a:p>
          <a:p>
            <a:endParaRPr lang="en-CA" sz="2100" dirty="0"/>
          </a:p>
        </p:txBody>
      </p:sp>
      <p:graphicFrame>
        <p:nvGraphicFramePr>
          <p:cNvPr id="4" name="Object 50">
            <a:extLst>
              <a:ext uri="{FF2B5EF4-FFF2-40B4-BE49-F238E27FC236}">
                <a16:creationId xmlns:a16="http://schemas.microsoft.com/office/drawing/2014/main" id="{95A212F5-23C6-44A2-8616-30DBE9EF3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6926" y="1268760"/>
          <a:ext cx="3508926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4" imgW="2659944" imgH="3162680" progId="Word.Picture.8">
                  <p:embed/>
                </p:oleObj>
              </mc:Choice>
              <mc:Fallback>
                <p:oleObj name="Picture" r:id="rId4" imgW="2659944" imgH="3162680" progId="Word.Picture.8">
                  <p:embed/>
                  <p:pic>
                    <p:nvPicPr>
                      <p:cNvPr id="4" name="Object 50">
                        <a:extLst>
                          <a:ext uri="{FF2B5EF4-FFF2-40B4-BE49-F238E27FC236}">
                            <a16:creationId xmlns:a16="http://schemas.microsoft.com/office/drawing/2014/main" id="{95A212F5-23C6-44A2-8616-30DBE9EF3E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6926" y="1268760"/>
                        <a:ext cx="3508926" cy="41764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56">
            <a:extLst>
              <a:ext uri="{FF2B5EF4-FFF2-40B4-BE49-F238E27FC236}">
                <a16:creationId xmlns:a16="http://schemas.microsoft.com/office/drawing/2014/main" id="{2AC3E5EC-147C-40A2-826D-605B0898E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0189" y="136533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8" name="Text Box 59">
            <a:extLst>
              <a:ext uri="{FF2B5EF4-FFF2-40B4-BE49-F238E27FC236}">
                <a16:creationId xmlns:a16="http://schemas.microsoft.com/office/drawing/2014/main" id="{9F838981-8D0D-459B-940A-B129AFBE1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1326" y="1236633"/>
            <a:ext cx="3508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9" name="Text Box 52">
            <a:extLst>
              <a:ext uri="{FF2B5EF4-FFF2-40B4-BE49-F238E27FC236}">
                <a16:creationId xmlns:a16="http://schemas.microsoft.com/office/drawing/2014/main" id="{CA091D4E-B3BF-4F21-894A-12BEA6C62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5784" y="4941169"/>
            <a:ext cx="3508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Oval 53">
            <a:extLst>
              <a:ext uri="{FF2B5EF4-FFF2-40B4-BE49-F238E27FC236}">
                <a16:creationId xmlns:a16="http://schemas.microsoft.com/office/drawing/2014/main" id="{D28B7ABB-DBA2-4C21-804E-5AF3CA89A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3982" y="4973662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1" name="Oval 54">
            <a:extLst>
              <a:ext uri="{FF2B5EF4-FFF2-40B4-BE49-F238E27FC236}">
                <a16:creationId xmlns:a16="http://schemas.microsoft.com/office/drawing/2014/main" id="{9D891971-56ED-4231-91E6-4946059C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855" y="31109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" name="Text Box 57">
            <a:extLst>
              <a:ext uri="{FF2B5EF4-FFF2-40B4-BE49-F238E27FC236}">
                <a16:creationId xmlns:a16="http://schemas.microsoft.com/office/drawing/2014/main" id="{EF7E98EB-1305-4BE8-A113-F1BC290E4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7410" y="2636912"/>
            <a:ext cx="3508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" name="Oval 55">
            <a:extLst>
              <a:ext uri="{FF2B5EF4-FFF2-40B4-BE49-F238E27FC236}">
                <a16:creationId xmlns:a16="http://schemas.microsoft.com/office/drawing/2014/main" id="{285A2058-CD3C-446F-AF1C-39E40AA6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5995" y="3856076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" name="Text Box 58">
            <a:extLst>
              <a:ext uri="{FF2B5EF4-FFF2-40B4-BE49-F238E27FC236}">
                <a16:creationId xmlns:a16="http://schemas.microsoft.com/office/drawing/2014/main" id="{09FCD927-F9F7-47D0-A16E-245581547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4245" y="3840202"/>
            <a:ext cx="3508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02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301" name="Picture 21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9914" y="1609726"/>
            <a:ext cx="4643437" cy="4924425"/>
          </a:xfrm>
          <a:noFill/>
          <a:ln/>
        </p:spPr>
      </p:pic>
      <p:sp>
        <p:nvSpPr>
          <p:cNvPr id="9728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/>
              <a:t>Ex: Find all the Relative/Absolute Max &amp; Min.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2844800" y="1901825"/>
            <a:ext cx="3508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2978150" y="22383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3603625" y="47894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4276725" y="367506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7291" name="Oval 11"/>
          <p:cNvSpPr>
            <a:spLocks noChangeArrowheads="1"/>
          </p:cNvSpPr>
          <p:nvPr/>
        </p:nvSpPr>
        <p:spPr bwMode="auto">
          <a:xfrm>
            <a:off x="4922838" y="46640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3471864" y="4830764"/>
            <a:ext cx="3508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4117975" y="3328989"/>
            <a:ext cx="3508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4791075" y="4705350"/>
            <a:ext cx="3508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97302" name="Oval 22"/>
          <p:cNvSpPr>
            <a:spLocks noChangeArrowheads="1"/>
          </p:cNvSpPr>
          <p:nvPr/>
        </p:nvSpPr>
        <p:spPr bwMode="auto">
          <a:xfrm>
            <a:off x="5378450" y="36893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97303" name="Text Box 23"/>
          <p:cNvSpPr txBox="1">
            <a:spLocks noChangeArrowheads="1"/>
          </p:cNvSpPr>
          <p:nvPr/>
        </p:nvSpPr>
        <p:spPr bwMode="auto">
          <a:xfrm>
            <a:off x="5259389" y="3359150"/>
            <a:ext cx="3508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E</a:t>
            </a:r>
          </a:p>
        </p:txBody>
      </p:sp>
      <p:graphicFrame>
        <p:nvGraphicFramePr>
          <p:cNvPr id="97304" name="Object 24"/>
          <p:cNvGraphicFramePr>
            <a:graphicFrameLocks noChangeAspect="1"/>
          </p:cNvGraphicFramePr>
          <p:nvPr/>
        </p:nvGraphicFramePr>
        <p:xfrm>
          <a:off x="6840538" y="2144713"/>
          <a:ext cx="2222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22280" imgH="342720" progId="Equation.DSMT4">
                  <p:embed/>
                </p:oleObj>
              </mc:Choice>
              <mc:Fallback>
                <p:oleObj name="Equation" r:id="rId5" imgW="2222280" imgH="342720" progId="Equation.DSMT4">
                  <p:embed/>
                  <p:pic>
                    <p:nvPicPr>
                      <p:cNvPr id="9730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2144713"/>
                        <a:ext cx="22225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6867525" y="3059113"/>
          <a:ext cx="215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8920" imgH="342720" progId="Equation.DSMT4">
                  <p:embed/>
                </p:oleObj>
              </mc:Choice>
              <mc:Fallback>
                <p:oleObj name="Equation" r:id="rId7" imgW="2158920" imgH="342720" progId="Equation.DSMT4">
                  <p:embed/>
                  <p:pic>
                    <p:nvPicPr>
                      <p:cNvPr id="9730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525" y="3059113"/>
                        <a:ext cx="2159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6854825" y="4032250"/>
          <a:ext cx="232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23800" imgH="342720" progId="Equation.DSMT4">
                  <p:embed/>
                </p:oleObj>
              </mc:Choice>
              <mc:Fallback>
                <p:oleObj name="Equation" r:id="rId9" imgW="2323800" imgH="342720" progId="Equation.DSMT4">
                  <p:embed/>
                  <p:pic>
                    <p:nvPicPr>
                      <p:cNvPr id="9730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4825" y="4032250"/>
                        <a:ext cx="23241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7" name="Object 27"/>
          <p:cNvGraphicFramePr>
            <a:graphicFrameLocks noChangeAspect="1"/>
          </p:cNvGraphicFramePr>
          <p:nvPr/>
        </p:nvGraphicFramePr>
        <p:xfrm>
          <a:off x="6872288" y="4992688"/>
          <a:ext cx="2260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60440" imgH="342720" progId="Equation.DSMT4">
                  <p:embed/>
                </p:oleObj>
              </mc:Choice>
              <mc:Fallback>
                <p:oleObj name="Equation" r:id="rId11" imgW="2260440" imgH="342720" progId="Equation.DSMT4">
                  <p:embed/>
                  <p:pic>
                    <p:nvPicPr>
                      <p:cNvPr id="9730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2288" y="4992688"/>
                        <a:ext cx="2260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7056439" y="2566989"/>
            <a:ext cx="3508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7309" name="Text Box 29"/>
          <p:cNvSpPr txBox="1">
            <a:spLocks noChangeArrowheads="1"/>
          </p:cNvSpPr>
          <p:nvPr/>
        </p:nvSpPr>
        <p:spPr bwMode="auto">
          <a:xfrm>
            <a:off x="7542214" y="2587625"/>
            <a:ext cx="3508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8064500" y="2589214"/>
            <a:ext cx="35083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97311" name="Text Box 31"/>
          <p:cNvSpPr txBox="1">
            <a:spLocks noChangeArrowheads="1"/>
          </p:cNvSpPr>
          <p:nvPr/>
        </p:nvSpPr>
        <p:spPr bwMode="auto">
          <a:xfrm>
            <a:off x="7091364" y="3513139"/>
            <a:ext cx="35083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7594600" y="3514725"/>
            <a:ext cx="3508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>
            <a:off x="7140575" y="4508500"/>
            <a:ext cx="3508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>
                <a:solidFill>
                  <a:srgbClr val="FF0000"/>
                </a:solidFill>
              </a:rPr>
              <a:t>A</a:t>
            </a:r>
          </a:p>
        </p:txBody>
      </p:sp>
      <p:graphicFrame>
        <p:nvGraphicFramePr>
          <p:cNvPr id="97314" name="Object 34"/>
          <p:cNvGraphicFramePr>
            <a:graphicFrameLocks noChangeAspect="1"/>
          </p:cNvGraphicFramePr>
          <p:nvPr/>
        </p:nvGraphicFramePr>
        <p:xfrm>
          <a:off x="6861175" y="5403850"/>
          <a:ext cx="217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71700" imgH="342900" progId="Equation.DSMT4">
                  <p:embed/>
                </p:oleObj>
              </mc:Choice>
              <mc:Fallback>
                <p:oleObj name="Equation" r:id="rId13" imgW="2171700" imgH="342900" progId="Equation.DSMT4">
                  <p:embed/>
                  <p:pic>
                    <p:nvPicPr>
                      <p:cNvPr id="97314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1175" y="5403850"/>
                        <a:ext cx="2171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15" name="Object 35"/>
          <p:cNvGraphicFramePr>
            <a:graphicFrameLocks noChangeAspect="1"/>
          </p:cNvGraphicFramePr>
          <p:nvPr/>
        </p:nvGraphicFramePr>
        <p:xfrm>
          <a:off x="6916738" y="5780088"/>
          <a:ext cx="2857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857500" imgH="800100" progId="Equation.DSMT4">
                  <p:embed/>
                </p:oleObj>
              </mc:Choice>
              <mc:Fallback>
                <p:oleObj name="Equation" r:id="rId15" imgW="2857500" imgH="800100" progId="Equation.DSMT4">
                  <p:embed/>
                  <p:pic>
                    <p:nvPicPr>
                      <p:cNvPr id="9731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6738" y="5780088"/>
                        <a:ext cx="28575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5602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9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9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9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9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9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9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97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97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9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7" grpId="0"/>
      <p:bldP spid="97288" grpId="0" animBg="1"/>
      <p:bldP spid="97289" grpId="0" animBg="1"/>
      <p:bldP spid="97290" grpId="0" animBg="1"/>
      <p:bldP spid="97291" grpId="0" animBg="1"/>
      <p:bldP spid="97292" grpId="0"/>
      <p:bldP spid="97293" grpId="0"/>
      <p:bldP spid="97294" grpId="0"/>
      <p:bldP spid="97302" grpId="0" animBg="1"/>
      <p:bldP spid="97303" grpId="0"/>
      <p:bldP spid="97308" grpId="0"/>
      <p:bldP spid="97309" grpId="0"/>
      <p:bldP spid="97310" grpId="0"/>
      <p:bldP spid="97311" grpId="0"/>
      <p:bldP spid="97312" grpId="0"/>
      <p:bldP spid="973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93615-D303-400E-809C-A3644B33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561181"/>
          </a:xfrm>
        </p:spPr>
        <p:txBody>
          <a:bodyPr/>
          <a:lstStyle/>
          <a:p>
            <a:r>
              <a:rPr lang="en-CA" dirty="0"/>
              <a:t>How to Find the Local Max: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11453-EA46-4C26-A9C4-634BC5683D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4031" y="835819"/>
            <a:ext cx="8801101" cy="1321594"/>
          </a:xfrm>
        </p:spPr>
        <p:txBody>
          <a:bodyPr/>
          <a:lstStyle/>
          <a:p>
            <a:r>
              <a:rPr lang="en-CA" dirty="0"/>
              <a:t>One way to approximate the local max is to assume that it appears in the middle between the roots</a:t>
            </a:r>
          </a:p>
          <a:p>
            <a:r>
              <a:rPr lang="en-CA" dirty="0"/>
              <a:t>Plug the x-value into the equation to find the y-value</a:t>
            </a:r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920E1FBC-88F6-4225-872B-2B1C91CBBF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8097" y="2407309"/>
            <a:ext cx="4274390" cy="3739356"/>
          </a:xfrm>
          <a:prstGeom prst="rect">
            <a:avLst/>
          </a:prstGeom>
        </p:spPr>
      </p:pic>
      <p:sp>
        <p:nvSpPr>
          <p:cNvPr id="111" name="Oval 110">
            <a:extLst>
              <a:ext uri="{FF2B5EF4-FFF2-40B4-BE49-F238E27FC236}">
                <a16:creationId xmlns:a16="http://schemas.microsoft.com/office/drawing/2014/main" id="{58DA1705-29D2-468C-A778-C6A12EBEB84E}"/>
              </a:ext>
            </a:extLst>
          </p:cNvPr>
          <p:cNvSpPr/>
          <p:nvPr/>
        </p:nvSpPr>
        <p:spPr>
          <a:xfrm>
            <a:off x="3362829" y="400796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3" name="Object 112">
            <a:extLst>
              <a:ext uri="{FF2B5EF4-FFF2-40B4-BE49-F238E27FC236}">
                <a16:creationId xmlns:a16="http://schemas.microsoft.com/office/drawing/2014/main" id="{3EB36841-F57F-4DDF-9F1C-2F30E350E4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189906"/>
              </p:ext>
            </p:extLst>
          </p:nvPr>
        </p:nvGraphicFramePr>
        <p:xfrm>
          <a:off x="3246428" y="3652321"/>
          <a:ext cx="342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720" imgH="253800" progId="Equation.DSMT4">
                  <p:embed/>
                </p:oleObj>
              </mc:Choice>
              <mc:Fallback>
                <p:oleObj name="Equation" r:id="rId5" imgW="342720" imgH="253800" progId="Equation.DSMT4">
                  <p:embed/>
                  <p:pic>
                    <p:nvPicPr>
                      <p:cNvPr id="113" name="Object 112">
                        <a:extLst>
                          <a:ext uri="{FF2B5EF4-FFF2-40B4-BE49-F238E27FC236}">
                            <a16:creationId xmlns:a16="http://schemas.microsoft.com/office/drawing/2014/main" id="{3EB36841-F57F-4DDF-9F1C-2F30E350E4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46428" y="3652321"/>
                        <a:ext cx="342900" cy="254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6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>
            <a:extLst>
              <a:ext uri="{FF2B5EF4-FFF2-40B4-BE49-F238E27FC236}">
                <a16:creationId xmlns:a16="http://schemas.microsoft.com/office/drawing/2014/main" id="{F9B0765C-0103-4B3D-B167-FA771CD2ADA6}"/>
              </a:ext>
            </a:extLst>
          </p:cNvPr>
          <p:cNvSpPr/>
          <p:nvPr/>
        </p:nvSpPr>
        <p:spPr>
          <a:xfrm>
            <a:off x="4464575" y="567466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5" name="Object 114">
            <a:extLst>
              <a:ext uri="{FF2B5EF4-FFF2-40B4-BE49-F238E27FC236}">
                <a16:creationId xmlns:a16="http://schemas.microsoft.com/office/drawing/2014/main" id="{7C9FA814-9927-4609-A607-E67CCE47DD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819743"/>
              </p:ext>
            </p:extLst>
          </p:nvPr>
        </p:nvGraphicFramePr>
        <p:xfrm>
          <a:off x="4365133" y="5742566"/>
          <a:ext cx="342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20" imgH="253800" progId="Equation.DSMT4">
                  <p:embed/>
                </p:oleObj>
              </mc:Choice>
              <mc:Fallback>
                <p:oleObj name="Equation" r:id="rId7" imgW="342720" imgH="253800" progId="Equation.DSMT4">
                  <p:embed/>
                  <p:pic>
                    <p:nvPicPr>
                      <p:cNvPr id="115" name="Object 114">
                        <a:extLst>
                          <a:ext uri="{FF2B5EF4-FFF2-40B4-BE49-F238E27FC236}">
                            <a16:creationId xmlns:a16="http://schemas.microsoft.com/office/drawing/2014/main" id="{7C9FA814-9927-4609-A607-E67CCE47DD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65133" y="5742566"/>
                        <a:ext cx="342900" cy="2540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6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21202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1EF48-D324-446D-88F7-5BBA4EF0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644" y="128865"/>
            <a:ext cx="8872330" cy="494157"/>
          </a:xfrm>
        </p:spPr>
        <p:txBody>
          <a:bodyPr>
            <a:normAutofit fontScale="90000"/>
          </a:bodyPr>
          <a:lstStyle/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 Method: Find the Derivative of a Polynomial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B41EE-1E5A-4BBF-8994-F325464C94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47636" y="660696"/>
            <a:ext cx="8279106" cy="900853"/>
          </a:xfrm>
        </p:spPr>
        <p:txBody>
          <a:bodyPr>
            <a:normAutofit/>
          </a:bodyPr>
          <a:lstStyle/>
          <a:p>
            <a:r>
              <a:rPr lang="en-CA" sz="2200" dirty="0"/>
              <a:t>The derivative of a function provides the slope of a function in terms of “x”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BB22E0F-2932-40C4-B72B-D1E63A9CBE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933998"/>
              </p:ext>
            </p:extLst>
          </p:nvPr>
        </p:nvGraphicFramePr>
        <p:xfrm>
          <a:off x="2147383" y="1440200"/>
          <a:ext cx="33436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253800" progId="Equation.DSMT4">
                  <p:embed/>
                </p:oleObj>
              </mc:Choice>
              <mc:Fallback>
                <p:oleObj name="Equation" r:id="rId4" imgW="15872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BB22E0F-2932-40C4-B72B-D1E63A9CBE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7383" y="1440200"/>
                        <a:ext cx="3343675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E0F06E9A-BA35-45E0-AEA3-26A31413E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748" y="1267302"/>
            <a:ext cx="40302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f(x) gives the y-coordinate for each input value “x”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CC3EF80-0993-4F0A-88BF-03CB6A3D5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306096"/>
              </p:ext>
            </p:extLst>
          </p:nvPr>
        </p:nvGraphicFramePr>
        <p:xfrm>
          <a:off x="2103866" y="2168885"/>
          <a:ext cx="28352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253800" progId="Equation.DSMT4">
                  <p:embed/>
                </p:oleObj>
              </mc:Choice>
              <mc:Fallback>
                <p:oleObj name="Equation" r:id="rId6" imgW="13460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CC3EF80-0993-4F0A-88BF-03CB6A3D5E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03866" y="2168885"/>
                        <a:ext cx="2835275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>
            <a:extLst>
              <a:ext uri="{FF2B5EF4-FFF2-40B4-BE49-F238E27FC236}">
                <a16:creationId xmlns:a16="http://schemas.microsoft.com/office/drawing/2014/main" id="{6E8BDEB2-A8DD-47E8-B72A-2FEEAB4D5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133" y="2039064"/>
            <a:ext cx="40302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f ‘(x) gives the slope of f(x) for each input value “x”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D57015D-859D-4735-B69D-E3C5E6943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09489"/>
              </p:ext>
            </p:extLst>
          </p:nvPr>
        </p:nvGraphicFramePr>
        <p:xfrm>
          <a:off x="2201757" y="2983514"/>
          <a:ext cx="32893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253800" progId="Equation.DSMT4">
                  <p:embed/>
                </p:oleObj>
              </mc:Choice>
              <mc:Fallback>
                <p:oleObj name="Equation" r:id="rId8" imgW="15620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D57015D-859D-4735-B69D-E3C5E69434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01757" y="2983514"/>
                        <a:ext cx="3289300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9238344-5F2F-4A35-BB20-BE2D578CE5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709411"/>
              </p:ext>
            </p:extLst>
          </p:nvPr>
        </p:nvGraphicFramePr>
        <p:xfrm>
          <a:off x="5551912" y="2983515"/>
          <a:ext cx="248761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253800" progId="Equation.DSMT4">
                  <p:embed/>
                </p:oleObj>
              </mc:Choice>
              <mc:Fallback>
                <p:oleObj name="Equation" r:id="rId10" imgW="11808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9238344-5F2F-4A35-BB20-BE2D578CE5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51912" y="2983515"/>
                        <a:ext cx="2487612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01607A5-1152-45B3-B674-CC31B960D872}"/>
              </a:ext>
            </a:extLst>
          </p:cNvPr>
          <p:cNvSpPr txBox="1">
            <a:spLocks/>
          </p:cNvSpPr>
          <p:nvPr/>
        </p:nvSpPr>
        <p:spPr>
          <a:xfrm>
            <a:off x="1685195" y="3829924"/>
            <a:ext cx="6246378" cy="42373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f ‘(x) for each of the functions: 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459DE40-68C7-4102-BF6B-2F8E65EE2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25838"/>
              </p:ext>
            </p:extLst>
          </p:nvPr>
        </p:nvGraphicFramePr>
        <p:xfrm>
          <a:off x="1800120" y="4277620"/>
          <a:ext cx="4092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42920" imgH="266400" progId="Equation.DSMT4">
                  <p:embed/>
                </p:oleObj>
              </mc:Choice>
              <mc:Fallback>
                <p:oleObj name="Equation" r:id="rId12" imgW="1942920" imgH="2664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459DE40-68C7-4102-BF6B-2F8E65EE27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00120" y="4277620"/>
                        <a:ext cx="409257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FDCD249-4026-42F6-A394-99FE4A8823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257186"/>
              </p:ext>
            </p:extLst>
          </p:nvPr>
        </p:nvGraphicFramePr>
        <p:xfrm>
          <a:off x="1800119" y="5069021"/>
          <a:ext cx="28082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FDCD249-4026-42F6-A394-99FE4A8823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00119" y="5069021"/>
                        <a:ext cx="2808288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A66E745-DD22-48AC-87CF-06BA5FBB5D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85021"/>
              </p:ext>
            </p:extLst>
          </p:nvPr>
        </p:nvGraphicFramePr>
        <p:xfrm>
          <a:off x="1760538" y="5922854"/>
          <a:ext cx="28892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71600" imgH="266400" progId="Equation.DSMT4">
                  <p:embed/>
                </p:oleObj>
              </mc:Choice>
              <mc:Fallback>
                <p:oleObj name="Equation" r:id="rId16" imgW="1371600" imgH="2664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A66E745-DD22-48AC-87CF-06BA5FBB5D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760538" y="5922854"/>
                        <a:ext cx="2889250" cy="563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7A5D663-ECF8-425E-BB3B-62776EED63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928496"/>
              </p:ext>
            </p:extLst>
          </p:nvPr>
        </p:nvGraphicFramePr>
        <p:xfrm>
          <a:off x="5793569" y="4307658"/>
          <a:ext cx="4092575" cy="48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22280" imgH="266400" progId="Equation.DSMT4">
                  <p:embed/>
                </p:oleObj>
              </mc:Choice>
              <mc:Fallback>
                <p:oleObj name="Equation" r:id="rId18" imgW="2222280" imgH="2664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7A5D663-ECF8-425E-BB3B-62776EED63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793569" y="4307658"/>
                        <a:ext cx="4092575" cy="48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3EBB7E9-77C7-474D-8FAC-DE9541B59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279509"/>
              </p:ext>
            </p:extLst>
          </p:nvPr>
        </p:nvGraphicFramePr>
        <p:xfrm>
          <a:off x="4546452" y="5092700"/>
          <a:ext cx="25733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253800" progId="Equation.DSMT4">
                  <p:embed/>
                </p:oleObj>
              </mc:Choice>
              <mc:Fallback>
                <p:oleObj name="Equation" r:id="rId20" imgW="139680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3EBB7E9-77C7-474D-8FAC-DE9541B593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546452" y="5092700"/>
                        <a:ext cx="2573337" cy="465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8ACA0C9-BC83-4998-8482-74F4166479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931805"/>
              </p:ext>
            </p:extLst>
          </p:nvPr>
        </p:nvGraphicFramePr>
        <p:xfrm>
          <a:off x="4594083" y="5934075"/>
          <a:ext cx="27828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11280" imgH="266400" progId="Equation.DSMT4">
                  <p:embed/>
                </p:oleObj>
              </mc:Choice>
              <mc:Fallback>
                <p:oleObj name="Equation" r:id="rId22" imgW="1511280" imgH="2664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8ACA0C9-BC83-4998-8482-74F4166479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594083" y="5934075"/>
                        <a:ext cx="2782887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5C9D599B-277B-4A37-8A45-3DA923F074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741764"/>
              </p:ext>
            </p:extLst>
          </p:nvPr>
        </p:nvGraphicFramePr>
        <p:xfrm>
          <a:off x="7376970" y="5922853"/>
          <a:ext cx="1146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22080" imgH="228600" progId="Equation.DSMT4">
                  <p:embed/>
                </p:oleObj>
              </mc:Choice>
              <mc:Fallback>
                <p:oleObj name="Equation" r:id="rId24" imgW="62208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5C9D599B-277B-4A37-8A45-3DA923F074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376970" y="5922853"/>
                        <a:ext cx="11461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9426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GENSWF_OUTPUT_FILE_NAME" val="m10hch43"/>
  <p:tag name="ISPRING_RESOURCE_PATHS_HASH_2" val="b5a8d9fc18abfbe87c7413595da1aaf43ab94"/>
  <p:tag name="ISPRING_LMS_API_VERSION" val="SCORM 2004 (2nd edition)"/>
  <p:tag name="ISPRING_ULTRA_SCORM_COURSE_ID" val="A91FF2C5-A086-4EC6-A234-8C03CB32B97B"/>
  <p:tag name="ISPRING_CMI5_LAUNCH_METHOD" val="any window"/>
  <p:tag name="ISPRING_SCORM_RATE_SLIDES" val="1"/>
  <p:tag name="ISPRINGCLOUDFOLDERID" val="1"/>
  <p:tag name="ISPRINGONLINEFOLDERID" val="1"/>
  <p:tag name="ISPRING_SCORM_PASSING_SCORE" val="100.000000"/>
  <p:tag name="ISPRING_CURRENT_PLAYER_ID" val="universal-no-video"/>
  <p:tag name="ISPRING_FIRST_PUBLISH" val="1"/>
  <p:tag name="ISPRING_ULTRA_SCORM_COURCE_TITLE" val="M12H Section 3.3 Solving Problems and Equations with Polynomial Functions"/>
  <p:tag name="ISPRING_OUTPUT_FOLDER" val="[[&quot;\uFFFD\uFFFDQj{D1961B4B-4104-4DBD-91AB-5334FB564497}&quot;,&quot;C:\\Users\\e15108\\Documents\\Website BCMATH\\m12h\\Online Notes&quot;],[&quot;\uFFFDʾ\&quot;{58857F64-F778-46F3-A3E4-9740F72F057B}&quot;,&quot;C:\\Users\\Danny\\OneDrive - SD41\\Math 12 Hon&quot;]]"/>
  <p:tag name="ISPRING_PRESENTATION_TITLE" val="M12H Section 3.3 Solving Problems and Equations with Polynomial Func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559D7F6-9723-4677-A5C8-9817020289E0}:29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52383A-67F6-4CF7-80C8-FFFF73A25D2B}:29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29B5898-6931-45AE-9AA5-55B4BF39F6CD}:29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99D5750-1BC1-442B-BE25-173CF15882A8}:29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78244B4-9B04-4DE0-BFC7-D823863B633E}:30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59B586F-5BF8-458F-A6AA-BC3061B2793D}:3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B3D428E-AA6F-4AFA-A93B-500591C1349E}:30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EF5FC24-02B3-40BF-B07B-66632B63B7E4}:29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C4DDF48-DCB2-425E-8764-3A81695CE0EB}:3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8EB3A5F-0906-4E56-9DDC-90708D9200CF}:3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832727F-FCB5-43AA-A3D8-3F1360C25150}:25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DD1A74A-E456-4225-9E94-01BF32F376EF}:29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F2DE3A-7469-470D-8928-736D30377C0B}:30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1281B21-3224-40DE-B836-32DFD8E0326E}:30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68E295D-7B88-4D3A-A585-2272A78068CD}:27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6AA0090-A35A-43E7-AF17-0D5457E00944}:27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C21BA3E-75FB-4D23-8C04-F9DAC15A4DA4}:2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B2655BC-1DF6-4D32-A980-931629BB6211}:27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7EC715-D5FC-4313-AC6B-F20B9F5BC427}:27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16578D3-88F3-4F95-9550-EC0F20E567C2}:29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BEDB689-6582-4570-8807-F55F3137F96B}:29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5827112576748B5D48E564F7FBF10" ma:contentTypeVersion="8" ma:contentTypeDescription="Create a new document." ma:contentTypeScope="" ma:versionID="e880a315915cbdcb530916f8245c7d99">
  <xsd:schema xmlns:xsd="http://www.w3.org/2001/XMLSchema" xmlns:xs="http://www.w3.org/2001/XMLSchema" xmlns:p="http://schemas.microsoft.com/office/2006/metadata/properties" xmlns:ns2="ab2be11c-74ae-4dca-a4e2-637c5b7345a7" targetNamespace="http://schemas.microsoft.com/office/2006/metadata/properties" ma:root="true" ma:fieldsID="d4a97eebc6133fefe8e1fbe3e3b797d0" ns2:_="">
    <xsd:import namespace="ab2be11c-74ae-4dca-a4e2-637c5b7345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2be11c-74ae-4dca-a4e2-637c5b7345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5FD800-FE7D-45C0-A164-710EF87FF56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ab2be11c-74ae-4dca-a4e2-637c5b7345a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6974E4-DEAD-4EA6-9189-48590DFB29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A7C3E7-E331-4274-98D9-85E81F63AE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2be11c-74ae-4dca-a4e2-637c5b7345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1059</TotalTime>
  <Words>907</Words>
  <Application>Microsoft Office PowerPoint</Application>
  <PresentationFormat>Widescreen</PresentationFormat>
  <Paragraphs>113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Picture</vt:lpstr>
      <vt:lpstr>Section 3.3  Solving Problems and Equations with Polynomial Functions </vt:lpstr>
      <vt:lpstr>i) Solving A Polynomial Function</vt:lpstr>
      <vt:lpstr>PowerPoint Presentation</vt:lpstr>
      <vt:lpstr>PowerPoint Presentation</vt:lpstr>
      <vt:lpstr>ii) Clues from a Polynomial Function:</vt:lpstr>
      <vt:lpstr>Maximum and Minimum points::</vt:lpstr>
      <vt:lpstr>Ex: Find all the Relative/Absolute Max &amp; Min.</vt:lpstr>
      <vt:lpstr>How to Find the Local Max:</vt:lpstr>
      <vt:lpstr>2nd Method: Find the Derivative of a Polynomial</vt:lpstr>
      <vt:lpstr>PowerPoint Presentation</vt:lpstr>
      <vt:lpstr>PowerPoint Presentation</vt:lpstr>
      <vt:lpstr>PowerPoint Presentation</vt:lpstr>
      <vt:lpstr>PowerPoint Presentation</vt:lpstr>
      <vt:lpstr>CUBIC Formula:</vt:lpstr>
      <vt:lpstr>PowerPoint Presentation</vt:lpstr>
      <vt:lpstr>The Cubic Formula: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3.3 Solving Problems and Equations with Polynomial Functions</dc:title>
  <dc:creator>Danny Young</dc:creator>
  <cp:lastModifiedBy>Danny Young</cp:lastModifiedBy>
  <cp:revision>54</cp:revision>
  <dcterms:created xsi:type="dcterms:W3CDTF">2011-06-26T05:06:25Z</dcterms:created>
  <dcterms:modified xsi:type="dcterms:W3CDTF">2024-06-02T23:26:43Z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0x010100F045827112576748B5D48E564F7FBF10</vt:lpwstr>
  </property>
</Properties>
</file>